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4"/>
  </p:sldMasterIdLst>
  <p:notesMasterIdLst>
    <p:notesMasterId r:id="rId40"/>
  </p:notesMasterIdLst>
  <p:handoutMasterIdLst>
    <p:handoutMasterId r:id="rId41"/>
  </p:handoutMasterIdLst>
  <p:sldIdLst>
    <p:sldId id="327" r:id="rId5"/>
    <p:sldId id="256" r:id="rId6"/>
    <p:sldId id="300" r:id="rId7"/>
    <p:sldId id="325" r:id="rId8"/>
    <p:sldId id="260" r:id="rId9"/>
    <p:sldId id="259" r:id="rId10"/>
    <p:sldId id="285" r:id="rId11"/>
    <p:sldId id="282" r:id="rId12"/>
    <p:sldId id="284" r:id="rId13"/>
    <p:sldId id="283" r:id="rId14"/>
    <p:sldId id="266" r:id="rId15"/>
    <p:sldId id="289" r:id="rId16"/>
    <p:sldId id="273" r:id="rId17"/>
    <p:sldId id="326" r:id="rId18"/>
    <p:sldId id="291" r:id="rId19"/>
    <p:sldId id="315" r:id="rId20"/>
    <p:sldId id="275" r:id="rId21"/>
    <p:sldId id="276" r:id="rId22"/>
    <p:sldId id="292" r:id="rId23"/>
    <p:sldId id="293" r:id="rId24"/>
    <p:sldId id="298" r:id="rId25"/>
    <p:sldId id="297" r:id="rId26"/>
    <p:sldId id="294" r:id="rId27"/>
    <p:sldId id="296" r:id="rId28"/>
    <p:sldId id="299" r:id="rId29"/>
    <p:sldId id="328" r:id="rId30"/>
    <p:sldId id="29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680B3"/>
    <a:srgbClr val="FF016E"/>
    <a:srgbClr val="2238DC"/>
    <a:srgbClr val="FF01FF"/>
    <a:srgbClr val="BC8F00"/>
    <a:srgbClr val="0066FF"/>
    <a:srgbClr val="3366CC"/>
    <a:srgbClr val="33CBC4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53E9C-E29A-4614-99A0-B54270F073EF}" v="26" dt="2022-03-20T18:48:32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5184" autoAdjust="0"/>
  </p:normalViewPr>
  <p:slideViewPr>
    <p:cSldViewPr snapToGrid="0">
      <p:cViewPr varScale="1">
        <p:scale>
          <a:sx n="58" d="100"/>
          <a:sy n="58" d="100"/>
        </p:scale>
        <p:origin x="996" y="5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11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07.04.2022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07.04.2022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58B1-4874-4910-ABD7-F43F77031A03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57BE4C-67ED-423E-8DD6-5DEDC1A92D77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980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082B3A-C38C-4567-AED9-DEAE7B7D451A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124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31EF950-121E-4F5F-9A50-FED22A7C5BCC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6E661710-E06E-42FC-8C64-05F4AE0957BD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9A148FDD-E891-4933-BAB2-22AFF0E6B353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42F5-5C9F-4741-8F2F-F8C2E5CFC556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A70BD4-D4B2-4F0B-878F-917636553D12}"/>
              </a:ext>
            </a:extLst>
          </p:cNvPr>
          <p:cNvSpPr txBox="1"/>
          <p:nvPr userDrawn="1"/>
        </p:nvSpPr>
        <p:spPr>
          <a:xfrm>
            <a:off x="11124682" y="623620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/34</a:t>
            </a:r>
          </a:p>
        </p:txBody>
      </p:sp>
    </p:spTree>
    <p:extLst>
      <p:ext uri="{BB962C8B-B14F-4D97-AF65-F5344CB8AC3E}">
        <p14:creationId xmlns:p14="http://schemas.microsoft.com/office/powerpoint/2010/main" val="320583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8836F5-D51B-475E-B6BA-29DE2E38D349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634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2469-E193-4258-A43D-1FAED9DE746E}" type="datetime1">
              <a:rPr lang="en-US" smtClean="0"/>
              <a:t>4/7/2022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FCACE63C-D77A-4F90-A05E-771211D3899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D1EF6633-5B99-406E-811A-01A3E375B94B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4">
            <a:extLst>
              <a:ext uri="{FF2B5EF4-FFF2-40B4-BE49-F238E27FC236}">
                <a16:creationId xmlns:a16="http://schemas.microsoft.com/office/drawing/2014/main" id="{12DFD840-C2B1-4051-965F-7491D3C0DA27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9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77C2CF-83DE-4E15-B57B-FBBC7B1AF5C0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5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8139FD-1C09-47D4-A1D9-FE1E56EDE50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7291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081E07A-937E-48B8-AE57-A6A7DEE1C0E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21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4DAD36-FB04-4060-A26C-8E1D0D0A61E3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158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C846FA2-65D5-4B49-A57D-B3F1C3B81DDB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769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EDC3030A-D987-493C-9510-A1548E3F59F1}" type="datetime1">
              <a:rPr lang="en-US" noProof="0" smtClean="0"/>
              <a:t>4/7/2022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69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17" r:id="rId12"/>
    <p:sldLayoutId id="2147483710" r:id="rId13"/>
    <p:sldLayoutId id="2147483713" r:id="rId14"/>
    <p:sldLayoutId id="2147483714" r:id="rId15"/>
    <p:sldLayoutId id="2147483715" r:id="rId1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.png"/><Relationship Id="rId3" Type="http://schemas.openxmlformats.org/officeDocument/2006/relationships/image" Target="../media/image41.png"/><Relationship Id="rId25" Type="http://schemas.openxmlformats.org/officeDocument/2006/relationships/image" Target="../media/image4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69.png"/><Relationship Id="rId5" Type="http://schemas.openxmlformats.org/officeDocument/2006/relationships/image" Target="../media/image43.png"/><Relationship Id="rId23" Type="http://schemas.openxmlformats.org/officeDocument/2006/relationships/image" Target="../media/image68.png"/><Relationship Id="rId28" Type="http://schemas.openxmlformats.org/officeDocument/2006/relationships/image" Target="../media/image47.png"/><Relationship Id="rId4" Type="http://schemas.openxmlformats.org/officeDocument/2006/relationships/image" Target="../media/image42.png"/><Relationship Id="rId27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46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440.png"/><Relationship Id="rId10" Type="http://schemas.openxmlformats.org/officeDocument/2006/relationships/image" Target="../media/image78.png"/><Relationship Id="rId9" Type="http://schemas.openxmlformats.org/officeDocument/2006/relationships/image" Target="../media/image77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85.png"/><Relationship Id="rId7" Type="http://schemas.openxmlformats.org/officeDocument/2006/relationships/image" Target="../media/image116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0.png"/><Relationship Id="rId5" Type="http://schemas.openxmlformats.org/officeDocument/2006/relationships/image" Target="../media/image114.png"/><Relationship Id="rId10" Type="http://schemas.openxmlformats.org/officeDocument/2006/relationships/image" Target="../media/image84.png"/><Relationship Id="rId4" Type="http://schemas.openxmlformats.org/officeDocument/2006/relationships/image" Target="../media/image113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62.png"/><Relationship Id="rId5" Type="http://schemas.openxmlformats.org/officeDocument/2006/relationships/image" Target="../media/image86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5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" Type="http://schemas.openxmlformats.org/officeDocument/2006/relationships/image" Target="../media/image1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181.png"/><Relationship Id="rId3" Type="http://schemas.openxmlformats.org/officeDocument/2006/relationships/image" Target="../media/image21.png"/><Relationship Id="rId21" Type="http://schemas.openxmlformats.org/officeDocument/2006/relationships/image" Target="../media/image6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170.png"/><Relationship Id="rId2" Type="http://schemas.openxmlformats.org/officeDocument/2006/relationships/image" Target="../media/image20.png"/><Relationship Id="rId16" Type="http://schemas.openxmlformats.org/officeDocument/2006/relationships/image" Target="../media/image15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64.png"/><Relationship Id="rId5" Type="http://schemas.openxmlformats.org/officeDocument/2006/relationships/image" Target="../media/image23.png"/><Relationship Id="rId15" Type="http://schemas.openxmlformats.org/officeDocument/2006/relationships/image" Target="../media/image55.png"/><Relationship Id="rId23" Type="http://schemas.openxmlformats.org/officeDocument/2006/relationships/image" Target="../media/image35.png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54.png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896EED-DBEC-4812-A7A5-2B367BF0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Google Translate (Bild: Google)">
            <a:extLst>
              <a:ext uri="{FF2B5EF4-FFF2-40B4-BE49-F238E27FC236}">
                <a16:creationId xmlns:a16="http://schemas.microsoft.com/office/drawing/2014/main" id="{83426B63-96CF-44E0-B3B1-9675BBD4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2070876"/>
            <a:ext cx="3209544" cy="241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Ein Bild, das drinnen, Wand, Person enthält.&#10;&#10;Automatisch generierte Beschreibung">
            <a:extLst>
              <a:ext uri="{FF2B5EF4-FFF2-40B4-BE49-F238E27FC236}">
                <a16:creationId xmlns:a16="http://schemas.microsoft.com/office/drawing/2014/main" id="{2C1C5C02-BD89-4950-AD87-725E6386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2374981"/>
            <a:ext cx="3209544" cy="18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477FAEE-1059-4E18-8164-23AC7AF99F7F}"/>
              </a:ext>
            </a:extLst>
          </p:cNvPr>
          <p:cNvSpPr txBox="1"/>
          <p:nvPr/>
        </p:nvSpPr>
        <p:spPr>
          <a:xfrm>
            <a:off x="480561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81C323-FCB6-44A6-99B5-048E00A57F09}"/>
              </a:ext>
            </a:extLst>
          </p:cNvPr>
          <p:cNvSpPr txBox="1"/>
          <p:nvPr/>
        </p:nvSpPr>
        <p:spPr>
          <a:xfrm>
            <a:off x="4319434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0395427-D6F4-4748-80AE-91A2C934F324}"/>
              </a:ext>
            </a:extLst>
          </p:cNvPr>
          <p:cNvSpPr txBox="1"/>
          <p:nvPr/>
        </p:nvSpPr>
        <p:spPr>
          <a:xfrm>
            <a:off x="8104093" y="589455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P3</a:t>
            </a:r>
          </a:p>
        </p:txBody>
      </p:sp>
    </p:spTree>
    <p:extLst>
      <p:ext uri="{BB962C8B-B14F-4D97-AF65-F5344CB8AC3E}">
        <p14:creationId xmlns:p14="http://schemas.microsoft.com/office/powerpoint/2010/main" val="129312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08A35D-7010-4B29-A7C2-4DBF67F63998}"/>
              </a:ext>
            </a:extLst>
          </p:cNvPr>
          <p:cNvGrpSpPr/>
          <p:nvPr/>
        </p:nvGrpSpPr>
        <p:grpSpPr>
          <a:xfrm>
            <a:off x="1445008" y="1603487"/>
            <a:ext cx="4153701" cy="3068946"/>
            <a:chOff x="7830114" y="1722439"/>
            <a:chExt cx="4153701" cy="30689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/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i="1" dirty="0" smtClean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 dirty="0">
                                        <a:solidFill>
                                          <a:srgbClr val="3680B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>
                  <a:extLst>
                    <a:ext uri="{FF2B5EF4-FFF2-40B4-BE49-F238E27FC236}">
                      <a16:creationId xmlns:a16="http://schemas.microsoft.com/office/drawing/2014/main" id="{4B80465D-A395-482D-A3C9-6AA2DBBCD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596" y="4012454"/>
                  <a:ext cx="3332066" cy="778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949D97A-A738-4DCC-B488-B8F7AE120C5A}"/>
                </a:ext>
              </a:extLst>
            </p:cNvPr>
            <p:cNvSpPr txBox="1"/>
            <p:nvPr/>
          </p:nvSpPr>
          <p:spPr>
            <a:xfrm>
              <a:off x="7830114" y="1722439"/>
              <a:ext cx="4153701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/>
                <a:t>Die Fehlerfunktion</a:t>
              </a:r>
            </a:p>
            <a:p>
              <a:endParaRPr lang="de-DE" dirty="0"/>
            </a:p>
            <a:p>
              <a:pPr marL="285750" indent="-285750">
                <a:buFontTx/>
                <a:buChar char="-"/>
              </a:pPr>
              <a:r>
                <a:rPr lang="de-DE" dirty="0"/>
                <a:t>Parameter von Model als Eingabe</a:t>
              </a:r>
            </a:p>
            <a:p>
              <a:pPr marL="285750" indent="-285750">
                <a:buFontTx/>
                <a:buChar char="-"/>
              </a:pPr>
              <a:r>
                <a:rPr lang="de-DE" dirty="0"/>
                <a:t>gibt </a:t>
              </a:r>
              <a:r>
                <a:rPr lang="de-DE" dirty="0" err="1"/>
                <a:t>durschnittliche</a:t>
              </a:r>
              <a:br>
                <a:rPr lang="de-DE" dirty="0"/>
              </a:br>
              <a:r>
                <a:rPr lang="de-DE" dirty="0"/>
                <a:t>Abweichung des Models von</a:t>
              </a:r>
              <a:br>
                <a:rPr lang="de-DE" dirty="0"/>
              </a:br>
              <a:r>
                <a:rPr lang="de-DE" dirty="0"/>
                <a:t>Wahrheitswerten zurück</a:t>
              </a:r>
            </a:p>
            <a:p>
              <a:pPr marL="285750" indent="-285750">
                <a:buFontTx/>
                <a:buChar char="-"/>
              </a:pPr>
              <a:endParaRPr lang="de-DE" dirty="0"/>
            </a:p>
            <a:p>
              <a:r>
                <a:rPr lang="de-DE" dirty="0"/>
                <a:t>Mean </a:t>
              </a:r>
              <a:r>
                <a:rPr lang="de-DE" dirty="0" err="1"/>
                <a:t>Squared</a:t>
              </a:r>
              <a:r>
                <a:rPr lang="de-DE" dirty="0"/>
                <a:t> Error Funktion:</a:t>
              </a:r>
            </a:p>
            <a:p>
              <a:endParaRPr lang="de-DE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A81F3FD-85EB-4546-9094-597204DFC715}"/>
              </a:ext>
            </a:extLst>
          </p:cNvPr>
          <p:cNvSpPr txBox="1"/>
          <p:nvPr/>
        </p:nvSpPr>
        <p:spPr>
          <a:xfrm>
            <a:off x="6590276" y="1664033"/>
            <a:ext cx="38164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iterativer Algorithmus, um </a:t>
            </a:r>
            <a:br>
              <a:rPr lang="de-DE" dirty="0"/>
            </a:br>
            <a:r>
              <a:rPr lang="de-DE" dirty="0"/>
              <a:t>differenzierbare Funktion zu </a:t>
            </a:r>
            <a:br>
              <a:rPr lang="de-DE" dirty="0"/>
            </a:br>
            <a:r>
              <a:rPr lang="de-DE" dirty="0"/>
              <a:t>minimieren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4A7D791-6754-4852-8D38-A44EE96F3B98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CCC5BB-E497-4055-9A00-BCC73E54E22A}"/>
              </a:ext>
            </a:extLst>
          </p:cNvPr>
          <p:cNvGrpSpPr/>
          <p:nvPr/>
        </p:nvGrpSpPr>
        <p:grpSpPr>
          <a:xfrm>
            <a:off x="1455752" y="4786632"/>
            <a:ext cx="3438804" cy="1744234"/>
            <a:chOff x="7242501" y="1593878"/>
            <a:chExt cx="3555537" cy="2310655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FBE00D0E-1108-499F-9170-898269D9C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733" t="-2721" r="-3733" b="2721"/>
            <a:stretch/>
          </p:blipFill>
          <p:spPr bwMode="auto">
            <a:xfrm>
              <a:off x="7242501" y="1593878"/>
              <a:ext cx="3555537" cy="231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979AB4D-5B6C-4FD5-9AC7-1A767DC6A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9958" y="1690688"/>
              <a:ext cx="2772356" cy="20003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3B1B9CD-05F7-4F7E-92F4-27A088E9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24A8EE3-BC3D-4708-AC81-A4AD32DD6751}"/>
              </a:ext>
            </a:extLst>
          </p:cNvPr>
          <p:cNvCxnSpPr/>
          <p:nvPr/>
        </p:nvCxnSpPr>
        <p:spPr>
          <a:xfrm>
            <a:off x="2523087" y="5771448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7D45DED-9BDE-4B16-9426-0D3458FB0533}"/>
                  </a:ext>
                </a:extLst>
              </p:cNvPr>
              <p:cNvSpPr txBox="1"/>
              <p:nvPr/>
            </p:nvSpPr>
            <p:spPr>
              <a:xfrm>
                <a:off x="1782130" y="5700338"/>
                <a:ext cx="7503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05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7D45DED-9BDE-4B16-9426-0D3458FB0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130" y="5700338"/>
                <a:ext cx="750398" cy="26161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C3C31985-45EF-4BA0-BADC-91DBA8AFF47E}"/>
              </a:ext>
            </a:extLst>
          </p:cNvPr>
          <p:cNvSpPr txBox="1"/>
          <p:nvPr/>
        </p:nvSpPr>
        <p:spPr>
          <a:xfrm>
            <a:off x="1455752" y="6503758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P4</a:t>
            </a:r>
          </a:p>
        </p:txBody>
      </p:sp>
    </p:spTree>
    <p:extLst>
      <p:ext uri="{BB962C8B-B14F-4D97-AF65-F5344CB8AC3E}">
        <p14:creationId xmlns:p14="http://schemas.microsoft.com/office/powerpoint/2010/main" val="52561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3">
            <a:extLst>
              <a:ext uri="{FF2B5EF4-FFF2-40B4-BE49-F238E27FC236}">
                <a16:creationId xmlns:a16="http://schemas.microsoft.com/office/drawing/2014/main" id="{2DC718A6-781E-485D-A67E-C05EE8EDD63B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/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B798E351-77C5-41D0-8383-A095822F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675" y="1759725"/>
                <a:ext cx="3315908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/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1AD5E83-B376-4EC9-91C9-5EF00BE60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71" y="1964525"/>
                <a:ext cx="248752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64FE3006-37E6-45F8-BB6C-33400BDB25CE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A5A4EFA-BD92-43FB-BE7A-9DB8A1ADB325}"/>
              </a:ext>
            </a:extLst>
          </p:cNvPr>
          <p:cNvGrpSpPr/>
          <p:nvPr/>
        </p:nvGrpSpPr>
        <p:grpSpPr>
          <a:xfrm>
            <a:off x="3316920" y="2727186"/>
            <a:ext cx="4300792" cy="4112532"/>
            <a:chOff x="3316920" y="2727186"/>
            <a:chExt cx="4300792" cy="4112532"/>
          </a:xfrm>
        </p:grpSpPr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F7E04B89-39AB-49FB-86BD-F9D3B97C96CA}"/>
                </a:ext>
              </a:extLst>
            </p:cNvPr>
            <p:cNvGrpSpPr/>
            <p:nvPr/>
          </p:nvGrpSpPr>
          <p:grpSpPr>
            <a:xfrm>
              <a:off x="3316920" y="2727186"/>
              <a:ext cx="4300792" cy="4112532"/>
              <a:chOff x="1830829" y="2854392"/>
              <a:chExt cx="3058687" cy="3058687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786337EF-680D-496C-8880-E99334DCBB9E}"/>
                  </a:ext>
                </a:extLst>
              </p:cNvPr>
              <p:cNvGrpSpPr/>
              <p:nvPr/>
            </p:nvGrpSpPr>
            <p:grpSpPr>
              <a:xfrm>
                <a:off x="1830829" y="2854392"/>
                <a:ext cx="3058687" cy="3058687"/>
                <a:chOff x="1576200" y="3244032"/>
                <a:chExt cx="3058687" cy="3058687"/>
              </a:xfrm>
            </p:grpSpPr>
            <p:grpSp>
              <p:nvGrpSpPr>
                <p:cNvPr id="55" name="Gruppieren 54">
                  <a:extLst>
                    <a:ext uri="{FF2B5EF4-FFF2-40B4-BE49-F238E27FC236}">
                      <a16:creationId xmlns:a16="http://schemas.microsoft.com/office/drawing/2014/main" id="{0C1BC9BD-B7E6-4E2D-AA33-7F6E9F78F9DC}"/>
                    </a:ext>
                  </a:extLst>
                </p:cNvPr>
                <p:cNvGrpSpPr/>
                <p:nvPr/>
              </p:nvGrpSpPr>
              <p:grpSpPr>
                <a:xfrm>
                  <a:off x="1576200" y="3244032"/>
                  <a:ext cx="3058687" cy="3058687"/>
                  <a:chOff x="1426227" y="3127851"/>
                  <a:chExt cx="3058687" cy="3058687"/>
                </a:xfrm>
              </p:grpSpPr>
              <p:grpSp>
                <p:nvGrpSpPr>
                  <p:cNvPr id="57" name="Gruppieren 56">
                    <a:extLst>
                      <a:ext uri="{FF2B5EF4-FFF2-40B4-BE49-F238E27FC236}">
                        <a16:creationId xmlns:a16="http://schemas.microsoft.com/office/drawing/2014/main" id="{FA8628F9-CC73-43F8-8CA6-32FF99AF4F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6227" y="3127851"/>
                    <a:ext cx="3058687" cy="3058687"/>
                    <a:chOff x="947572" y="2672086"/>
                    <a:chExt cx="3058687" cy="3058687"/>
                  </a:xfrm>
                </p:grpSpPr>
                <p:cxnSp>
                  <p:nvCxnSpPr>
                    <p:cNvPr id="61" name="Gerade Verbindung mit Pfeil 60">
                      <a:extLst>
                        <a:ext uri="{FF2B5EF4-FFF2-40B4-BE49-F238E27FC236}">
                          <a16:creationId xmlns:a16="http://schemas.microsoft.com/office/drawing/2014/main" id="{D50CD440-C3B6-4EB6-9D78-686C1CC981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3759" y="4865850"/>
                      <a:ext cx="201109" cy="192579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uppieren 61">
                      <a:extLst>
                        <a:ext uri="{FF2B5EF4-FFF2-40B4-BE49-F238E27FC236}">
                          <a16:creationId xmlns:a16="http://schemas.microsoft.com/office/drawing/2014/main" id="{C600AFB6-9F78-43DF-BE93-6E6639023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7572" y="2672086"/>
                      <a:ext cx="3058687" cy="3058687"/>
                      <a:chOff x="4254478" y="3130970"/>
                      <a:chExt cx="3058687" cy="3058687"/>
                    </a:xfrm>
                  </p:grpSpPr>
                  <p:pic>
                    <p:nvPicPr>
                      <p:cNvPr id="63" name="Grafik 62">
                        <a:extLst>
                          <a:ext uri="{FF2B5EF4-FFF2-40B4-BE49-F238E27FC236}">
                            <a16:creationId xmlns:a16="http://schemas.microsoft.com/office/drawing/2014/main" id="{F5379818-23B1-4D6D-B901-B941C9957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478" y="3130970"/>
                        <a:ext cx="3058687" cy="305868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4" name="Gerade Verbindung mit Pfeil 63">
                        <a:extLst>
                          <a:ext uri="{FF2B5EF4-FFF2-40B4-BE49-F238E27FC236}">
                            <a16:creationId xmlns:a16="http://schemas.microsoft.com/office/drawing/2014/main" id="{F64215CA-F5E3-4194-9EA5-15017E812A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621919" y="5196598"/>
                        <a:ext cx="46742" cy="20075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Textfeld 57">
                    <a:extLst>
                      <a:ext uri="{FF2B5EF4-FFF2-40B4-BE49-F238E27FC236}">
                        <a16:creationId xmlns:a16="http://schemas.microsoft.com/office/drawing/2014/main" id="{A8B76A31-B2F0-47C3-A9CC-4FB29CB6BAE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61" y="5309638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b</a:t>
                    </a:r>
                    <a:endParaRPr lang="de-DE" baseline="-25000" dirty="0"/>
                  </a:p>
                </p:txBody>
              </p:sp>
              <p:sp>
                <p:nvSpPr>
                  <p:cNvPr id="59" name="Textfeld 58">
                    <a:extLst>
                      <a:ext uri="{FF2B5EF4-FFF2-40B4-BE49-F238E27FC236}">
                        <a16:creationId xmlns:a16="http://schemas.microsoft.com/office/drawing/2014/main" id="{B2746F5F-3F63-4EFB-8A35-3F5ABDC0B00E}"/>
                      </a:ext>
                    </a:extLst>
                  </p:cNvPr>
                  <p:cNvSpPr txBox="1"/>
                  <p:nvPr/>
                </p:nvSpPr>
                <p:spPr>
                  <a:xfrm>
                    <a:off x="1699025" y="5260169"/>
                    <a:ext cx="334514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a</a:t>
                    </a:r>
                    <a:endParaRPr lang="de-DE" baseline="-25000" dirty="0"/>
                  </a:p>
                </p:txBody>
              </p:sp>
              <p:sp>
                <p:nvSpPr>
                  <p:cNvPr id="60" name="Textfeld 59">
                    <a:extLst>
                      <a:ext uri="{FF2B5EF4-FFF2-40B4-BE49-F238E27FC236}">
                        <a16:creationId xmlns:a16="http://schemas.microsoft.com/office/drawing/2014/main" id="{B663A6E2-7262-46EF-92AA-8ED4E36C2F93}"/>
                      </a:ext>
                    </a:extLst>
                  </p:cNvPr>
                  <p:cNvSpPr txBox="1"/>
                  <p:nvPr/>
                </p:nvSpPr>
                <p:spPr>
                  <a:xfrm>
                    <a:off x="2898886" y="3127851"/>
                    <a:ext cx="150238" cy="2289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400" dirty="0"/>
                      <a:t>L</a:t>
                    </a:r>
                    <a:endParaRPr lang="de-DE" baseline="-25000" dirty="0"/>
                  </a:p>
                </p:txBody>
              </p:sp>
            </p:grpSp>
            <p:cxnSp>
              <p:nvCxnSpPr>
                <p:cNvPr id="56" name="Gerade Verbindung mit Pfeil 55">
                  <a:extLst>
                    <a:ext uri="{FF2B5EF4-FFF2-40B4-BE49-F238E27FC236}">
                      <a16:creationId xmlns:a16="http://schemas.microsoft.com/office/drawing/2014/main" id="{4615EBFF-2937-48B8-9405-67DB897673D9}"/>
                    </a:ext>
                  </a:extLst>
                </p:cNvPr>
                <p:cNvCxnSpPr/>
                <p:nvPr/>
              </p:nvCxnSpPr>
              <p:spPr>
                <a:xfrm flipV="1">
                  <a:off x="3150125" y="3514724"/>
                  <a:ext cx="0" cy="889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EEB0BDCE-347F-48E6-91A6-56843A681F0F}"/>
                  </a:ext>
                </a:extLst>
              </p:cNvPr>
              <p:cNvSpPr txBox="1"/>
              <p:nvPr/>
            </p:nvSpPr>
            <p:spPr>
              <a:xfrm>
                <a:off x="3042707" y="5343523"/>
                <a:ext cx="518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 P</a:t>
                </a:r>
              </a:p>
            </p:txBody>
          </p:sp>
        </p:grp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B854D2F4-9B36-486A-A458-BE69EC0A3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4627" y="5833319"/>
              <a:ext cx="286857" cy="38794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455CC9-1B0A-40E6-BD6C-F32107CE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11</a:t>
            </a:fld>
            <a:endParaRPr lang="de-DE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42FFF55-0E29-44BA-9638-DAC461819E94}"/>
              </a:ext>
            </a:extLst>
          </p:cNvPr>
          <p:cNvSpPr txBox="1"/>
          <p:nvPr/>
        </p:nvSpPr>
        <p:spPr>
          <a:xfrm>
            <a:off x="3384547" y="647864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P5</a:t>
            </a:r>
          </a:p>
        </p:txBody>
      </p:sp>
    </p:spTree>
    <p:extLst>
      <p:ext uri="{BB962C8B-B14F-4D97-AF65-F5344CB8AC3E}">
        <p14:creationId xmlns:p14="http://schemas.microsoft.com/office/powerpoint/2010/main" val="27560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/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3767C03-40BA-457C-9C94-F60FC40D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475997"/>
                <a:ext cx="2775440" cy="393441"/>
              </a:xfrm>
              <a:prstGeom prst="rect">
                <a:avLst/>
              </a:prstGeom>
              <a:blipFill>
                <a:blip r:embed="rId2"/>
                <a:stretch>
                  <a:fillRect l="-1978" t="-112308" b="-18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/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6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de-DE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de-DE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de-DE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600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de-DE" sz="16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19D9888-643F-4AB7-A82A-B8CF7EC6D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12" y="4979573"/>
                <a:ext cx="3346172" cy="391839"/>
              </a:xfrm>
              <a:prstGeom prst="rect">
                <a:avLst/>
              </a:prstGeom>
              <a:blipFill>
                <a:blip r:embed="rId3"/>
                <a:stretch>
                  <a:fillRect l="-1639" t="-115625" b="-190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/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r>
                  <a:rPr lang="de-D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den>
                    </m:f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de-DE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5D7254-676B-4E1A-990B-F039C8C3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604" y="3438820"/>
                <a:ext cx="1812932" cy="506164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/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i="1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11B490C-FE71-46FB-8997-7339CF555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99" y="2324233"/>
                <a:ext cx="2193842" cy="133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/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8F25BAD1-FF6D-456E-82D0-4BCFBE1B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432" y="2506749"/>
                <a:ext cx="248752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feld 38">
            <a:extLst>
              <a:ext uri="{FF2B5EF4-FFF2-40B4-BE49-F238E27FC236}">
                <a16:creationId xmlns:a16="http://schemas.microsoft.com/office/drawing/2014/main" id="{141960B2-792C-4156-8A68-FBF20DD831D4}"/>
              </a:ext>
            </a:extLst>
          </p:cNvPr>
          <p:cNvSpPr txBox="1"/>
          <p:nvPr/>
        </p:nvSpPr>
        <p:spPr>
          <a:xfrm>
            <a:off x="946615" y="798552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/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66872E1B-3175-4320-A305-AC358FF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05" y="2321511"/>
                <a:ext cx="3315908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el 3">
            <a:extLst>
              <a:ext uri="{FF2B5EF4-FFF2-40B4-BE49-F238E27FC236}">
                <a16:creationId xmlns:a16="http://schemas.microsoft.com/office/drawing/2014/main" id="{59450BCE-5383-4266-A8F4-525C1DBF26C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FFACD3D-C9D3-4F04-B0C3-1FAC514FE3B4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36B98C-6D4D-485D-8063-9956B99D9DEC}"/>
              </a:ext>
            </a:extLst>
          </p:cNvPr>
          <p:cNvGrpSpPr/>
          <p:nvPr/>
        </p:nvGrpSpPr>
        <p:grpSpPr>
          <a:xfrm>
            <a:off x="7274346" y="4672717"/>
            <a:ext cx="2083997" cy="1330429"/>
            <a:chOff x="8660778" y="4373502"/>
            <a:chExt cx="2902718" cy="1832757"/>
          </a:xfrm>
          <a:solidFill>
            <a:schemeClr val="bg1"/>
          </a:solidFill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1DCD70B3-1D93-4A90-8F20-C4183A6F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0778" y="4373502"/>
              <a:ext cx="2902718" cy="1832757"/>
            </a:xfrm>
            <a:prstGeom prst="rect">
              <a:avLst/>
            </a:prstGeom>
            <a:grpFill/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1E9ABAC-40FA-4515-9BD7-E4E2E27CD7AB}"/>
                </a:ext>
              </a:extLst>
            </p:cNvPr>
            <p:cNvSpPr txBox="1"/>
            <p:nvPr/>
          </p:nvSpPr>
          <p:spPr>
            <a:xfrm>
              <a:off x="9984397" y="5602654"/>
              <a:ext cx="809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x P</a:t>
              </a:r>
            </a:p>
          </p:txBody>
        </p:sp>
      </p:grp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2265B7E-EA71-4E8C-B2BA-1BE614D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7CAB6A-8650-4D53-AF9F-F22A9B9827AE}"/>
              </a:ext>
            </a:extLst>
          </p:cNvPr>
          <p:cNvSpPr txBox="1"/>
          <p:nvPr/>
        </p:nvSpPr>
        <p:spPr>
          <a:xfrm>
            <a:off x="7259496" y="600314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P6</a:t>
            </a:r>
          </a:p>
        </p:txBody>
      </p:sp>
    </p:spTree>
    <p:extLst>
      <p:ext uri="{BB962C8B-B14F-4D97-AF65-F5344CB8AC3E}">
        <p14:creationId xmlns:p14="http://schemas.microsoft.com/office/powerpoint/2010/main" val="361014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𝑙𝑘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17578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/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b="0" i="1" baseline="-250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de-DE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400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DE" sz="1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(3)(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de-DE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de-DE" sz="1400" i="1" baseline="-25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  <m:sup>
                            <m:r>
                              <a:rPr lang="de-DE" sz="1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den>
                    </m:f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A87282F-C2C2-443E-8F25-74695C52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38" y="4882198"/>
                <a:ext cx="4150423" cy="445315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/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b="0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de-DE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)(1−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3B0A5F6-2D8C-4415-BF74-7AC44AE9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13" y="5449811"/>
                <a:ext cx="6173338" cy="777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CD54C286-4ECF-4F6B-A689-58AD1275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AC08EA-D8C0-4FCF-A4E8-0ADB4498DB7B}"/>
              </a:ext>
            </a:extLst>
          </p:cNvPr>
          <p:cNvGrpSpPr/>
          <p:nvPr/>
        </p:nvGrpSpPr>
        <p:grpSpPr>
          <a:xfrm>
            <a:off x="2087212" y="3087843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6BDA762B-F1C8-4814-9208-2E27EF7A4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25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4896D93A-633E-4A67-A089-98803B1E9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CF56141-8B04-47E2-860C-EC1F38007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2BEB60D2-4497-44CC-8CF0-D9C80569D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28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45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A3E302-8C5E-4F90-8885-DEC56AC7312D}"/>
              </a:ext>
            </a:extLst>
          </p:cNvPr>
          <p:cNvSpPr/>
          <p:nvPr/>
        </p:nvSpPr>
        <p:spPr>
          <a:xfrm>
            <a:off x="2714139" y="3911621"/>
            <a:ext cx="2112821" cy="59127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/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7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700" i="1" dirty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70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i="1" baseline="-25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7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A95D2C4-BD55-4BCF-A11B-9B1AE59D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112" y="1848055"/>
                <a:ext cx="2781312" cy="554191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el 3">
            <a:extLst>
              <a:ext uri="{FF2B5EF4-FFF2-40B4-BE49-F238E27FC236}">
                <a16:creationId xmlns:a16="http://schemas.microsoft.com/office/drawing/2014/main" id="{C9CFE9EF-46E4-4E35-AF87-A1416DEC9C0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D966A42-8A41-447A-9F64-467A126629C2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/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6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6319E0E-048B-40F3-B6CB-9B3E898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1861592"/>
                <a:ext cx="3411831" cy="692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/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F69EC5-CFF2-499D-8FE8-BA6F16A4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98" y="4423285"/>
                <a:ext cx="617901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17">
            <a:extLst>
              <a:ext uri="{FF2B5EF4-FFF2-40B4-BE49-F238E27FC236}">
                <a16:creationId xmlns:a16="http://schemas.microsoft.com/office/drawing/2014/main" id="{F351CEC4-6FD1-4FEE-B5A3-70BDE165814E}"/>
              </a:ext>
            </a:extLst>
          </p:cNvPr>
          <p:cNvSpPr/>
          <p:nvPr/>
        </p:nvSpPr>
        <p:spPr>
          <a:xfrm>
            <a:off x="2595541" y="3101420"/>
            <a:ext cx="1594215" cy="6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/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de-DE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F2521A8-0E9F-4BF2-BBE4-E7E331D7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403" y="2741781"/>
                <a:ext cx="556490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/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(2)(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f>
                        <m:fPr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9E6560-A98A-4A21-BD0C-8C0EBBEE6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085969"/>
                <a:ext cx="4156928" cy="568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/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de-DE" sz="1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de-DE" sz="1400" i="1" baseline="-25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e>
                            <m:sup>
                              <m:r>
                                <a:rPr lang="de-DE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den>
                      </m:f>
                      <m:r>
                        <a:rPr lang="de-DE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e-DE" sz="1400" i="1" baseline="-25000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400" i="1" baseline="-250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de-DE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400" i="1" baseline="-250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CFFA045-3446-4E25-A286-75C568CE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401" y="5654010"/>
                <a:ext cx="8016839" cy="777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01E2B51-8119-4A24-9685-84328E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2C54270-6EA1-46C5-A066-8EED83962A90}"/>
              </a:ext>
            </a:extLst>
          </p:cNvPr>
          <p:cNvGrpSpPr/>
          <p:nvPr/>
        </p:nvGrpSpPr>
        <p:grpSpPr>
          <a:xfrm>
            <a:off x="2087212" y="3087843"/>
            <a:ext cx="9772828" cy="1527232"/>
            <a:chOff x="1366547" y="4620180"/>
            <a:chExt cx="9660471" cy="1527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/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288A2A-458C-4217-ADE9-D7F4E15D9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3316" y="4676932"/>
                  <a:ext cx="1442596" cy="594522"/>
                </a:xfrm>
                <a:prstGeom prst="rect">
                  <a:avLst/>
                </a:prstGeom>
                <a:blipFill>
                  <a:blip r:embed="rId11"/>
                  <a:stretch>
                    <a:fillRect b="-10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/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2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827D4954-7505-422A-839D-F4691E9AB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361" y="4620180"/>
                  <a:ext cx="4969955" cy="67928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2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/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06B5B0A-B985-4ACF-89A5-ED2DFFC0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172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/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6E0175D5-E1B0-4675-93A4-21D12DC4D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682" y="5566098"/>
                  <a:ext cx="1345689" cy="345351"/>
                </a:xfrm>
                <a:prstGeom prst="rect">
                  <a:avLst/>
                </a:prstGeom>
                <a:blipFill>
                  <a:blip r:embed="rId14"/>
                  <a:stretch>
                    <a:fillRect l="-2679" t="-1786" b="-1964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00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/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b="0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400" i="1" baseline="-250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14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1400" i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400" b="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(3)(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4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 baseline="-25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21CF68D-B9EC-4A04-ABD5-19AD15810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43" y="5526650"/>
                <a:ext cx="611923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/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5DEF5183-95A3-46E9-8AA9-16522D19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56" y="5099617"/>
                <a:ext cx="2909987" cy="738664"/>
              </a:xfrm>
              <a:prstGeom prst="rect">
                <a:avLst/>
              </a:prstGeom>
              <a:blipFill>
                <a:blip r:embed="rId5"/>
                <a:stretch>
                  <a:fillRect l="-629" t="-1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>
            <a:extLst>
              <a:ext uri="{FF2B5EF4-FFF2-40B4-BE49-F238E27FC236}">
                <a16:creationId xmlns:a16="http://schemas.microsoft.com/office/drawing/2014/main" id="{81E00AFA-C77D-4846-BAE0-A3ECD3F59E4E}"/>
              </a:ext>
            </a:extLst>
          </p:cNvPr>
          <p:cNvSpPr txBox="1"/>
          <p:nvPr/>
        </p:nvSpPr>
        <p:spPr>
          <a:xfrm>
            <a:off x="1533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0478A-CA58-4393-8527-18F20ADB0712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266CF6C3-9FAB-4246-89EE-F4DBFFAD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9C71BA97-C138-4CC3-9361-9D4F49DD6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87C5FEA-DC71-40C9-9954-2232C2BE6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7661FC47-26C5-43D0-884A-8E0A9B0B4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10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2460399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8D99F4E-4E1F-4DA9-9A3F-9571D6B3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2460399" cy="284693"/>
              </a:xfrm>
              <a:prstGeom prst="rect">
                <a:avLst/>
              </a:prstGeom>
              <a:blipFill>
                <a:blip r:embed="rId11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1626451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2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de-DE" sz="1200" dirty="0"/>
                  <a:t> (Wahrheitswert)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D1508424-B4F9-45D2-B42F-BBB05A3D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1626451" cy="284693"/>
              </a:xfrm>
              <a:prstGeom prst="rect">
                <a:avLst/>
              </a:prstGeom>
              <a:blipFill>
                <a:blip r:embed="rId1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D1AA54F-7E9C-43AF-80F2-F2BC10605AC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A3F0DAF-2F77-4826-A49A-F9295343EAF9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984895A-024C-4653-915C-9342B2165538}"/>
              </a:ext>
            </a:extLst>
          </p:cNvPr>
          <p:cNvCxnSpPr/>
          <p:nvPr/>
        </p:nvCxnSpPr>
        <p:spPr>
          <a:xfrm>
            <a:off x="958643" y="3217439"/>
            <a:ext cx="202900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6F3589E-0216-4E7E-9BAA-03E6D6686839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4E93382E-753E-492C-AB5A-5F61ECF77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3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5A7FD4-2B27-443B-B293-31F6490D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732FEF5-A90C-4A9B-88B1-12CA8C159DBE}"/>
              </a:ext>
            </a:extLst>
          </p:cNvPr>
          <p:cNvSpPr txBox="1"/>
          <p:nvPr/>
        </p:nvSpPr>
        <p:spPr>
          <a:xfrm>
            <a:off x="146088" y="4476425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2. Schicht</a:t>
            </a:r>
          </a:p>
        </p:txBody>
      </p:sp>
    </p:spTree>
    <p:extLst>
      <p:ext uri="{BB962C8B-B14F-4D97-AF65-F5344CB8AC3E}">
        <p14:creationId xmlns:p14="http://schemas.microsoft.com/office/powerpoint/2010/main" val="410728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/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de-DE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e-DE" sz="1100" i="1" baseline="-2500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10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de-DE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de-DE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100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100" i="1" baseline="-2500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))∗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(3)(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(3)(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100" i="1" baseline="-25000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de-DE" sz="11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sz="1100" i="1" baseline="-2500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DE" sz="110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de-DE" sz="1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100" i="1" baseline="-25000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0A57A9F-153F-475A-BAF7-84725F0AE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08" y="5618992"/>
                <a:ext cx="9978188" cy="630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/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solidFill>
                      <a:srgbClr val="C0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C00000"/>
                    </a:solidFill>
                  </a:rPr>
                  <a:t>range</a:t>
                </a:r>
                <a:r>
                  <a:rPr lang="de-DE" sz="1400" dirty="0">
                    <a:solidFill>
                      <a:srgbClr val="C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400" dirty="0">
                    <a:solidFill>
                      <a:srgbClr val="C00000"/>
                    </a:solidFill>
                  </a:rPr>
                  <a:t>):</a:t>
                </a:r>
              </a:p>
              <a:p>
                <a:r>
                  <a:rPr lang="de-DE" sz="1400" dirty="0"/>
                  <a:t>      </a:t>
                </a:r>
                <a:r>
                  <a:rPr lang="de-DE" sz="1400" dirty="0">
                    <a:solidFill>
                      <a:srgbClr val="00B0F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F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F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400" dirty="0">
                    <a:solidFill>
                      <a:srgbClr val="00B0F0"/>
                    </a:solidFill>
                  </a:rPr>
                  <a:t>):</a:t>
                </a:r>
              </a:p>
              <a:p>
                <a:r>
                  <a:rPr lang="de-DE" sz="1400" dirty="0">
                    <a:solidFill>
                      <a:srgbClr val="00B050"/>
                    </a:solidFill>
                  </a:rPr>
                  <a:t>           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for</a:t>
                </a:r>
                <a:r>
                  <a:rPr lang="de-DE" sz="1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 in </a:t>
                </a:r>
                <a:r>
                  <a:rPr lang="de-DE" sz="1400" dirty="0" err="1">
                    <a:solidFill>
                      <a:srgbClr val="00B050"/>
                    </a:solidFill>
                  </a:rPr>
                  <a:t>range</a:t>
                </a:r>
                <a:r>
                  <a:rPr lang="de-DE" sz="14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400" dirty="0">
                    <a:solidFill>
                      <a:srgbClr val="00B050"/>
                    </a:solidFill>
                  </a:rPr>
                  <a:t>):</a:t>
                </a:r>
              </a:p>
              <a:p>
                <a:endParaRPr lang="de-DE" sz="1400" dirty="0"/>
              </a:p>
            </p:txBody>
          </p:sp>
        </mc:Choice>
        <mc:Fallback xmlns=""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356A5FAE-7D89-47F2-9CE8-C9C2D455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86" y="5015119"/>
                <a:ext cx="2909987" cy="954107"/>
              </a:xfrm>
              <a:prstGeom prst="rect">
                <a:avLst/>
              </a:prstGeom>
              <a:blipFill>
                <a:blip r:embed="rId4"/>
                <a:stretch>
                  <a:fillRect l="-629" t="-12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el 3">
            <a:extLst>
              <a:ext uri="{FF2B5EF4-FFF2-40B4-BE49-F238E27FC236}">
                <a16:creationId xmlns:a16="http://schemas.microsoft.com/office/drawing/2014/main" id="{895F68BB-C701-41A4-8A2D-1F4585BE56F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Training neuronaler Netze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342DA5-CE51-4F3B-B4B1-5B792F8EE925}"/>
              </a:ext>
            </a:extLst>
          </p:cNvPr>
          <p:cNvSpPr txBox="1"/>
          <p:nvPr/>
        </p:nvSpPr>
        <p:spPr>
          <a:xfrm>
            <a:off x="898183" y="129221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Das </a:t>
            </a:r>
            <a:r>
              <a:rPr lang="de-DE" sz="2400" b="1" dirty="0" err="1"/>
              <a:t>Gradientenverfahren</a:t>
            </a:r>
            <a:endParaRPr lang="de-DE" sz="2400" b="1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D9F906F-8C6B-4354-9E3C-2D384AA82FAE}"/>
              </a:ext>
            </a:extLst>
          </p:cNvPr>
          <p:cNvGrpSpPr/>
          <p:nvPr/>
        </p:nvGrpSpPr>
        <p:grpSpPr>
          <a:xfrm>
            <a:off x="146088" y="2357753"/>
            <a:ext cx="5417197" cy="1526722"/>
            <a:chOff x="1376074" y="4484644"/>
            <a:chExt cx="5417197" cy="1526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/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(2)(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591E8674-ECCC-4F8D-90E5-2CB7840CF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6969" y="4495830"/>
                  <a:ext cx="1743811" cy="5945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200" b="0" i="1" baseline="-25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2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4867EA5-9C44-476F-9A7A-420CB7DF4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3308312" cy="679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/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EC3D4221-AFA7-4F1A-B2A6-68D5AAD7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372" y="5194091"/>
                  <a:ext cx="3783448" cy="817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/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200" b="0" i="1" baseline="-2500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DE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200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DAC0A1B9-273A-4058-BC06-2D9AADF2D9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790" y="5433372"/>
                  <a:ext cx="1619481" cy="345351"/>
                </a:xfrm>
                <a:prstGeom prst="rect">
                  <a:avLst/>
                </a:prstGeom>
                <a:blipFill>
                  <a:blip r:embed="rId8"/>
                  <a:stretch>
                    <a:fillRect l="-2632" b="-1754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/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09FB4EFE-E3BD-4B30-91DA-E4C277BD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217439"/>
                <a:ext cx="451583" cy="284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/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6D4F889-5E62-4666-A6FA-AB7F05AD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210" y="3436335"/>
                <a:ext cx="451583" cy="284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C8F95F9-DBA9-4610-BADB-1BB9E74B397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705450" y="3359786"/>
            <a:ext cx="470760" cy="1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3D61187-17E3-475C-B6D3-BC7C518737B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5705450" y="3560076"/>
            <a:ext cx="470760" cy="1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B3A9941-03B0-44F3-888C-04B2F763D380}"/>
              </a:ext>
            </a:extLst>
          </p:cNvPr>
          <p:cNvCxnSpPr>
            <a:cxnSpLocks/>
          </p:cNvCxnSpPr>
          <p:nvPr/>
        </p:nvCxnSpPr>
        <p:spPr>
          <a:xfrm>
            <a:off x="796522" y="2356632"/>
            <a:ext cx="1466844" cy="11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D14A924-D690-4D3F-A246-AA69C1ABB795}"/>
              </a:ext>
            </a:extLst>
          </p:cNvPr>
          <p:cNvCxnSpPr>
            <a:cxnSpLocks/>
          </p:cNvCxnSpPr>
          <p:nvPr/>
        </p:nvCxnSpPr>
        <p:spPr>
          <a:xfrm>
            <a:off x="756289" y="2378007"/>
            <a:ext cx="0" cy="5854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/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gewichtete Summe nach 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Aktivierungsfunktion</a:t>
                </a:r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de-DE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Angabe der entsprechenden Schicht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r>
                  <a:rPr lang="de-DE" sz="1600" dirty="0">
                    <a:solidFill>
                      <a:schemeClr val="tx1"/>
                    </a:solidFill>
                  </a:rPr>
                  <a:t>        in NN (1,2 o. 3)</a:t>
                </a:r>
              </a:p>
              <a:p>
                <a:r>
                  <a:rPr lang="de-DE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y:  </a:t>
                </a:r>
                <a:r>
                  <a:rPr lang="de-DE" sz="1600" dirty="0">
                    <a:solidFill>
                      <a:schemeClr val="tx1"/>
                    </a:solidFill>
                  </a:rPr>
                  <a:t>Wahrheitswert</a:t>
                </a:r>
              </a:p>
              <a:p>
                <a:endParaRPr lang="de-DE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Trainingsbeispiele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Trainingsbeispiele</a:t>
                </a:r>
                <a:br>
                  <a:rPr lang="de-DE" sz="1600" dirty="0">
                    <a:solidFill>
                      <a:schemeClr val="tx1"/>
                    </a:solidFill>
                  </a:rPr>
                </a:br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Anzahl Eingangsomas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Zählvariable für Anzahl Eingangsomas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Anzahl mittlerer Somas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Zählvariable für Anzahl mittlerer Somas</a:t>
                </a:r>
              </a:p>
              <a:p>
                <a:endParaRPr lang="de-DE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e-DE" sz="1600" b="0" dirty="0">
                    <a:solidFill>
                      <a:schemeClr val="tx1"/>
                    </a:solidFill>
                  </a:rPr>
                  <a:t>: </a:t>
                </a:r>
                <a:r>
                  <a:rPr lang="de-DE" sz="1600" dirty="0">
                    <a:solidFill>
                      <a:schemeClr val="tx1"/>
                    </a:solidFill>
                  </a:rPr>
                  <a:t>Anzahl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: Zählvariable für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Ausgangssomas</a:t>
                </a:r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E870107C-1FC7-4028-8B54-4946A5075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89" y="1337018"/>
                <a:ext cx="3692058" cy="4768019"/>
              </a:xfrm>
              <a:prstGeom prst="rect">
                <a:avLst/>
              </a:prstGeom>
              <a:blipFill>
                <a:blip r:embed="rId11"/>
                <a:stretch>
                  <a:fillRect l="-491" b="-10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C5D242D7-E641-4B65-8F8B-0141A35C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BC6830-671F-4B37-A054-96B1E72F1DA0}"/>
              </a:ext>
            </a:extLst>
          </p:cNvPr>
          <p:cNvCxnSpPr>
            <a:cxnSpLocks/>
          </p:cNvCxnSpPr>
          <p:nvPr/>
        </p:nvCxnSpPr>
        <p:spPr>
          <a:xfrm flipH="1">
            <a:off x="914925" y="3238814"/>
            <a:ext cx="3485" cy="47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0A4F641-7272-47DF-B3E9-4F8603606754}"/>
              </a:ext>
            </a:extLst>
          </p:cNvPr>
          <p:cNvSpPr txBox="1"/>
          <p:nvPr/>
        </p:nvSpPr>
        <p:spPr>
          <a:xfrm>
            <a:off x="146088" y="4394948"/>
            <a:ext cx="283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Optimierung Parameter 1. Schicht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0C5408-9870-401B-BD64-6D599F087D54}"/>
              </a:ext>
            </a:extLst>
          </p:cNvPr>
          <p:cNvSpPr txBox="1"/>
          <p:nvPr/>
        </p:nvSpPr>
        <p:spPr>
          <a:xfrm>
            <a:off x="153386" y="4773360"/>
            <a:ext cx="2834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pro Trainingsiteration:</a:t>
            </a:r>
          </a:p>
        </p:txBody>
      </p:sp>
    </p:spTree>
    <p:extLst>
      <p:ext uri="{BB962C8B-B14F-4D97-AF65-F5344CB8AC3E}">
        <p14:creationId xmlns:p14="http://schemas.microsoft.com/office/powerpoint/2010/main" val="37779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1102837" y="2265255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0369401-CF96-4752-B82D-0D7A01675899}"/>
              </a:ext>
            </a:extLst>
          </p:cNvPr>
          <p:cNvSpPr/>
          <p:nvPr/>
        </p:nvSpPr>
        <p:spPr>
          <a:xfrm>
            <a:off x="2121567" y="2268343"/>
            <a:ext cx="557728" cy="2781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60565" y="3655849"/>
            <a:ext cx="295249" cy="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D197D39-6209-4953-AC68-70AB4E8421B0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2679295" y="3658937"/>
            <a:ext cx="883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98D7F8EB-889B-4B4E-B88C-0E630A3A2E0A}"/>
              </a:ext>
            </a:extLst>
          </p:cNvPr>
          <p:cNvGrpSpPr/>
          <p:nvPr/>
        </p:nvGrpSpPr>
        <p:grpSpPr>
          <a:xfrm>
            <a:off x="936515" y="5143042"/>
            <a:ext cx="1882891" cy="927925"/>
            <a:chOff x="-8381167" y="5658416"/>
            <a:chExt cx="14244220" cy="927925"/>
          </a:xfrm>
        </p:grpSpPr>
        <p:sp>
          <p:nvSpPr>
            <p:cNvPr id="108" name="Geschweifte Klammer links 107">
              <a:extLst>
                <a:ext uri="{FF2B5EF4-FFF2-40B4-BE49-F238E27FC236}">
                  <a16:creationId xmlns:a16="http://schemas.microsoft.com/office/drawing/2014/main" id="{A80B284D-22AE-4AAE-BC57-BCC6A09AFAE0}"/>
                </a:ext>
              </a:extLst>
            </p:cNvPr>
            <p:cNvSpPr/>
            <p:nvPr/>
          </p:nvSpPr>
          <p:spPr>
            <a:xfrm rot="16200000">
              <a:off x="-1545761" y="-1176990"/>
              <a:ext cx="573408" cy="142442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4D7FB46D-7379-4DCC-A8AA-87E7617DD4B4}"/>
                </a:ext>
              </a:extLst>
            </p:cNvPr>
            <p:cNvSpPr txBox="1"/>
            <p:nvPr/>
          </p:nvSpPr>
          <p:spPr>
            <a:xfrm>
              <a:off x="-7254666" y="6278564"/>
              <a:ext cx="11377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faltende Schichten</a:t>
              </a:r>
            </a:p>
          </p:txBody>
        </p:sp>
      </p:grpSp>
      <p:sp>
        <p:nvSpPr>
          <p:cNvPr id="160" name="Titel 3">
            <a:extLst>
              <a:ext uri="{FF2B5EF4-FFF2-40B4-BE49-F238E27FC236}">
                <a16:creationId xmlns:a16="http://schemas.microsoft.com/office/drawing/2014/main" id="{5B55BD53-8C23-43AD-80F8-2431EB4F947D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 (z.B. Analyse MRT)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FDDF535-5014-4CEE-BA0F-0659362F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825C61-68B5-4E23-B9E6-80640FFEE097}"/>
              </a:ext>
            </a:extLst>
          </p:cNvPr>
          <p:cNvSpPr txBox="1"/>
          <p:nvPr/>
        </p:nvSpPr>
        <p:spPr>
          <a:xfrm>
            <a:off x="945314" y="1347013"/>
            <a:ext cx="988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Publikation: Gradient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Learning Applied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Recognition (1998, Yann </a:t>
            </a:r>
            <a:r>
              <a:rPr lang="de-DE" dirty="0" err="1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LeCun</a:t>
            </a:r>
            <a:r>
              <a:rPr lang="de-DE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al.)</a:t>
            </a:r>
            <a:endParaRPr lang="de-DE" dirty="0">
              <a:solidFill>
                <a:srgbClr val="0066F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0F7261-AA86-4BF7-8069-8FBF0061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59" y="2735209"/>
            <a:ext cx="8066051" cy="24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7D6AA8-3161-472D-B82E-D703398157B7}"/>
              </a:ext>
            </a:extLst>
          </p:cNvPr>
          <p:cNvSpPr/>
          <p:nvPr/>
        </p:nvSpPr>
        <p:spPr>
          <a:xfrm>
            <a:off x="3530851" y="1512525"/>
            <a:ext cx="7500130" cy="3890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40DDACA-F551-443D-BF0E-61D902B732E0}"/>
              </a:ext>
            </a:extLst>
          </p:cNvPr>
          <p:cNvCxnSpPr>
            <a:cxnSpLocks/>
          </p:cNvCxnSpPr>
          <p:nvPr/>
        </p:nvCxnSpPr>
        <p:spPr>
          <a:xfrm>
            <a:off x="11153869" y="3136705"/>
            <a:ext cx="715913" cy="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D306AB1-3B4D-4CDA-B123-E04947E6C96B}"/>
              </a:ext>
            </a:extLst>
          </p:cNvPr>
          <p:cNvCxnSpPr>
            <a:cxnSpLocks/>
          </p:cNvCxnSpPr>
          <p:nvPr/>
        </p:nvCxnSpPr>
        <p:spPr>
          <a:xfrm>
            <a:off x="3127602" y="2688720"/>
            <a:ext cx="36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1C2150-9246-4953-B919-315A1C84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9" y="1501222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>
            <a:extLst>
              <a:ext uri="{FF2B5EF4-FFF2-40B4-BE49-F238E27FC236}">
                <a16:creationId xmlns:a16="http://schemas.microsoft.com/office/drawing/2014/main" id="{FEDCFC5C-069C-4261-91B9-8646F5402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72" y="1786981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D6426623-4951-4C7C-B5B2-F8C7AFC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72740"/>
            <a:ext cx="14287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2016-07-24 at 11.25.24 PM">
            <a:extLst>
              <a:ext uri="{FF2B5EF4-FFF2-40B4-BE49-F238E27FC236}">
                <a16:creationId xmlns:a16="http://schemas.microsoft.com/office/drawing/2014/main" id="{3D0E4D77-AD2A-4A4B-BA6E-EAD6435B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8" y="4649815"/>
            <a:ext cx="7048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volution_schematic">
            <a:extLst>
              <a:ext uri="{FF2B5EF4-FFF2-40B4-BE49-F238E27FC236}">
                <a16:creationId xmlns:a16="http://schemas.microsoft.com/office/drawing/2014/main" id="{D402325D-F816-49C1-927F-D0D56A23F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1824374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onvolution_schematic">
            <a:extLst>
              <a:ext uri="{FF2B5EF4-FFF2-40B4-BE49-F238E27FC236}">
                <a16:creationId xmlns:a16="http://schemas.microsoft.com/office/drawing/2014/main" id="{310FC9CB-B8C1-42DC-BDE2-25C167F5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600" y="2727429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onvolution_schematic">
            <a:extLst>
              <a:ext uri="{FF2B5EF4-FFF2-40B4-BE49-F238E27FC236}">
                <a16:creationId xmlns:a16="http://schemas.microsoft.com/office/drawing/2014/main" id="{FA724EE3-7007-493E-BC61-726C0C2F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b="24524"/>
          <a:stretch/>
        </p:blipFill>
        <p:spPr bwMode="auto">
          <a:xfrm>
            <a:off x="3565599" y="3630484"/>
            <a:ext cx="1710141" cy="8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3642B46-89FB-47E7-9A20-091EE623C4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5275741" y="2235160"/>
            <a:ext cx="238127" cy="74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C762D978-CD6E-4BC8-A4B8-A6207865D131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5275741" y="3138215"/>
            <a:ext cx="238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3CE966F-1AB7-4065-B8FF-F69BABD9D983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5275740" y="3298437"/>
            <a:ext cx="238128" cy="74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/>
              <p:nvPr/>
            </p:nvSpPr>
            <p:spPr>
              <a:xfrm>
                <a:off x="5594337" y="2914403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F3D5013-EB4B-421C-96FC-F67A4FD2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7" y="2914403"/>
                <a:ext cx="886817" cy="44762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/>
              <p:nvPr/>
            </p:nvSpPr>
            <p:spPr>
              <a:xfrm>
                <a:off x="6889639" y="2904773"/>
                <a:ext cx="1219151" cy="616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de-DE" sz="11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de-DE" sz="1100" dirty="0"/>
              </a:p>
              <a:p>
                <a:endParaRPr lang="de-DE" sz="1100" dirty="0"/>
              </a:p>
            </p:txBody>
          </p:sp>
        </mc:Choice>
        <mc:Fallback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D469A836-D1CE-4CE5-A8FE-98C0D830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639" y="2904773"/>
                <a:ext cx="1219151" cy="616900"/>
              </a:xfrm>
              <a:prstGeom prst="rect">
                <a:avLst/>
              </a:prstGeom>
              <a:blipFill>
                <a:blip r:embed="rId6"/>
                <a:stretch>
                  <a:fillRect l="-2000" t="-9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/>
              <p:nvPr/>
            </p:nvSpPr>
            <p:spPr>
              <a:xfrm>
                <a:off x="8591537" y="2914402"/>
                <a:ext cx="886817" cy="44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8C11AB40-F9AC-4A58-A3E0-A3685E482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37" y="2914402"/>
                <a:ext cx="886817" cy="447623"/>
              </a:xfrm>
              <a:prstGeom prst="rect">
                <a:avLst/>
              </a:prstGeom>
              <a:blipFill>
                <a:blip r:embed="rId7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hteck 54">
            <a:extLst>
              <a:ext uri="{FF2B5EF4-FFF2-40B4-BE49-F238E27FC236}">
                <a16:creationId xmlns:a16="http://schemas.microsoft.com/office/drawing/2014/main" id="{29817DBF-E2E3-4A25-99DA-82F3B4637937}"/>
              </a:ext>
            </a:extLst>
          </p:cNvPr>
          <p:cNvSpPr/>
          <p:nvPr/>
        </p:nvSpPr>
        <p:spPr>
          <a:xfrm>
            <a:off x="8663292" y="2894951"/>
            <a:ext cx="477223" cy="35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3551A173-F174-4B65-9004-70931668BE30}"/>
              </a:ext>
            </a:extLst>
          </p:cNvPr>
          <p:cNvSpPr/>
          <p:nvPr/>
        </p:nvSpPr>
        <p:spPr>
          <a:xfrm>
            <a:off x="8974007" y="2901697"/>
            <a:ext cx="437092" cy="3115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5F1CB1D5-CCEF-435C-811E-468E45FDAAA5}"/>
              </a:ext>
            </a:extLst>
          </p:cNvPr>
          <p:cNvSpPr/>
          <p:nvPr/>
        </p:nvSpPr>
        <p:spPr>
          <a:xfrm>
            <a:off x="8691514" y="3061223"/>
            <a:ext cx="411947" cy="3115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53273529-F0B3-4C4B-9CFC-CE8352F8B077}"/>
              </a:ext>
            </a:extLst>
          </p:cNvPr>
          <p:cNvSpPr/>
          <p:nvPr/>
        </p:nvSpPr>
        <p:spPr>
          <a:xfrm>
            <a:off x="8933876" y="3042139"/>
            <a:ext cx="477223" cy="3524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/>
              <p:nvPr/>
            </p:nvSpPr>
            <p:spPr>
              <a:xfrm>
                <a:off x="9960783" y="2934438"/>
                <a:ext cx="97654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de-DE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de-DE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D1FCD4B-B904-4FCD-BC00-AFF328889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83" y="2934438"/>
                <a:ext cx="97654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Gerader Verbinder 1026">
            <a:extLst>
              <a:ext uri="{FF2B5EF4-FFF2-40B4-BE49-F238E27FC236}">
                <a16:creationId xmlns:a16="http://schemas.microsoft.com/office/drawing/2014/main" id="{2A4BB062-B787-44CC-BEFD-B2B4CC79BDFB}"/>
              </a:ext>
            </a:extLst>
          </p:cNvPr>
          <p:cNvCxnSpPr>
            <a:cxnSpLocks/>
          </p:cNvCxnSpPr>
          <p:nvPr/>
        </p:nvCxnSpPr>
        <p:spPr>
          <a:xfrm>
            <a:off x="6708619" y="1512525"/>
            <a:ext cx="0" cy="389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705A99DB-C2DE-4E79-A7AE-588447F6242F}"/>
              </a:ext>
            </a:extLst>
          </p:cNvPr>
          <p:cNvCxnSpPr>
            <a:cxnSpLocks/>
          </p:cNvCxnSpPr>
          <p:nvPr/>
        </p:nvCxnSpPr>
        <p:spPr>
          <a:xfrm>
            <a:off x="8418220" y="1525538"/>
            <a:ext cx="0" cy="3891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feld 1028">
            <a:extLst>
              <a:ext uri="{FF2B5EF4-FFF2-40B4-BE49-F238E27FC236}">
                <a16:creationId xmlns:a16="http://schemas.microsoft.com/office/drawing/2014/main" id="{17D368C1-80F0-42D5-8A02-3719B080697A}"/>
              </a:ext>
            </a:extLst>
          </p:cNvPr>
          <p:cNvSpPr txBox="1"/>
          <p:nvPr/>
        </p:nvSpPr>
        <p:spPr>
          <a:xfrm>
            <a:off x="8509269" y="4652070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Max-Pooling</a:t>
            </a:r>
            <a:endParaRPr lang="de-DE" sz="1200" dirty="0"/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C9D0D898-606E-42A7-A70D-BE1258146630}"/>
              </a:ext>
            </a:extLst>
          </p:cNvPr>
          <p:cNvSpPr txBox="1"/>
          <p:nvPr/>
        </p:nvSpPr>
        <p:spPr>
          <a:xfrm>
            <a:off x="8509268" y="4906803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ym typeface="Wingdings" panose="05000000000000000000" pitchFamily="2" charset="2"/>
              </a:rPr>
              <a:t> Durchschnitt-Pooling</a:t>
            </a:r>
            <a:endParaRPr lang="de-DE" sz="1200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4004E2C9-B525-4F9B-AAB9-3CA9D90FD812}"/>
              </a:ext>
            </a:extLst>
          </p:cNvPr>
          <p:cNvGrpSpPr/>
          <p:nvPr/>
        </p:nvGrpSpPr>
        <p:grpSpPr>
          <a:xfrm>
            <a:off x="3619499" y="5562999"/>
            <a:ext cx="3372348" cy="1039246"/>
            <a:chOff x="1643793" y="5893795"/>
            <a:chExt cx="4856336" cy="1039246"/>
          </a:xfrm>
        </p:grpSpPr>
        <p:sp>
          <p:nvSpPr>
            <p:cNvPr id="143" name="Geschweifte Klammer links 142">
              <a:extLst>
                <a:ext uri="{FF2B5EF4-FFF2-40B4-BE49-F238E27FC236}">
                  <a16:creationId xmlns:a16="http://schemas.microsoft.com/office/drawing/2014/main" id="{DBB90E66-C39E-4440-9F60-A7CC8916A936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C9A718FC-2040-4D3C-8ADB-CDA245EE6D20}"/>
                </a:ext>
              </a:extLst>
            </p:cNvPr>
            <p:cNvSpPr txBox="1"/>
            <p:nvPr/>
          </p:nvSpPr>
          <p:spPr>
            <a:xfrm>
              <a:off x="1643793" y="6194377"/>
              <a:ext cx="48563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Faltungs-Schritt (</a:t>
              </a:r>
              <a:r>
                <a:rPr lang="de-DE" sz="1400" dirty="0" err="1"/>
                <a:t>Convolution</a:t>
              </a:r>
              <a:r>
                <a:rPr lang="de-DE" sz="1400" dirty="0"/>
                <a:t>)</a:t>
              </a:r>
              <a:br>
                <a:rPr lang="de-DE" sz="1400" dirty="0"/>
              </a:br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spezifische Pixelbeziehungen erkennen</a:t>
              </a:r>
              <a:endParaRPr lang="de-DE" sz="1400" dirty="0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F4A6F51E-F6B4-40D0-BFFB-3BC9958D674F}"/>
              </a:ext>
            </a:extLst>
          </p:cNvPr>
          <p:cNvGrpSpPr/>
          <p:nvPr/>
        </p:nvGrpSpPr>
        <p:grpSpPr>
          <a:xfrm>
            <a:off x="6702109" y="5572728"/>
            <a:ext cx="1943161" cy="615508"/>
            <a:chOff x="1427889" y="5893795"/>
            <a:chExt cx="5330880" cy="615508"/>
          </a:xfrm>
        </p:grpSpPr>
        <p:sp>
          <p:nvSpPr>
            <p:cNvPr id="146" name="Geschweifte Klammer links 145">
              <a:extLst>
                <a:ext uri="{FF2B5EF4-FFF2-40B4-BE49-F238E27FC236}">
                  <a16:creationId xmlns:a16="http://schemas.microsoft.com/office/drawing/2014/main" id="{35F9494B-43AC-4F1D-8A5D-956C0A65BD6B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B31F18A5-6189-437E-B4D9-CD5E13205D57}"/>
                </a:ext>
              </a:extLst>
            </p:cNvPr>
            <p:cNvSpPr txBox="1"/>
            <p:nvPr/>
          </p:nvSpPr>
          <p:spPr>
            <a:xfrm>
              <a:off x="1427889" y="6201526"/>
              <a:ext cx="5330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Aktivierungsfunktion</a:t>
              </a: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03CDB9AB-27C5-4C14-98FD-9A5DF07DF0F7}"/>
              </a:ext>
            </a:extLst>
          </p:cNvPr>
          <p:cNvGrpSpPr/>
          <p:nvPr/>
        </p:nvGrpSpPr>
        <p:grpSpPr>
          <a:xfrm>
            <a:off x="8516435" y="5603468"/>
            <a:ext cx="2446297" cy="1056816"/>
            <a:chOff x="1643793" y="5893795"/>
            <a:chExt cx="4346154" cy="1056816"/>
          </a:xfrm>
        </p:grpSpPr>
        <p:sp>
          <p:nvSpPr>
            <p:cNvPr id="149" name="Geschweifte Klammer links 148">
              <a:extLst>
                <a:ext uri="{FF2B5EF4-FFF2-40B4-BE49-F238E27FC236}">
                  <a16:creationId xmlns:a16="http://schemas.microsoft.com/office/drawing/2014/main" id="{45D816C2-BA3B-4D67-9661-2B82D324894E}"/>
                </a:ext>
              </a:extLst>
            </p:cNvPr>
            <p:cNvSpPr/>
            <p:nvPr/>
          </p:nvSpPr>
          <p:spPr>
            <a:xfrm rot="16200000">
              <a:off x="3647855" y="3889733"/>
              <a:ext cx="338029" cy="434615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Textfeld 149">
              <a:extLst>
                <a:ext uri="{FF2B5EF4-FFF2-40B4-BE49-F238E27FC236}">
                  <a16:creationId xmlns:a16="http://schemas.microsoft.com/office/drawing/2014/main" id="{57403343-965F-4686-A442-CC5C1BCA4E98}"/>
                </a:ext>
              </a:extLst>
            </p:cNvPr>
            <p:cNvSpPr txBox="1"/>
            <p:nvPr/>
          </p:nvSpPr>
          <p:spPr>
            <a:xfrm>
              <a:off x="2465768" y="6211947"/>
              <a:ext cx="293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dirty="0"/>
                <a:t>Pooling</a:t>
              </a:r>
            </a:p>
            <a:p>
              <a:br>
                <a:rPr lang="de-DE" sz="1400" dirty="0"/>
              </a:br>
              <a:r>
                <a:rPr lang="de-DE" sz="1400" dirty="0">
                  <a:sym typeface="Wingdings" panose="05000000000000000000" pitchFamily="2" charset="2"/>
                </a:rPr>
                <a:t> Zusammenfassen</a:t>
              </a:r>
              <a:endParaRPr lang="de-DE" sz="1400" dirty="0"/>
            </a:p>
          </p:txBody>
        </p:sp>
      </p:grpSp>
      <p:sp>
        <p:nvSpPr>
          <p:cNvPr id="41" name="Titel 3">
            <a:extLst>
              <a:ext uri="{FF2B5EF4-FFF2-40B4-BE49-F238E27FC236}">
                <a16:creationId xmlns:a16="http://schemas.microsoft.com/office/drawing/2014/main" id="{5FF0098F-4B3E-4B4F-BEFB-AAA5E5AC224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Ein faltendes neuronales Netz (z.B. Analyse MRT)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1AE4F7EE-6A4A-41BA-8C79-2F238DA6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7AD246-E3FA-42AB-95F8-7A65322386F9}"/>
              </a:ext>
            </a:extLst>
          </p:cNvPr>
          <p:cNvSpPr txBox="1"/>
          <p:nvPr/>
        </p:nvSpPr>
        <p:spPr>
          <a:xfrm>
            <a:off x="5376081" y="248711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15F00EC-677A-489D-A5F5-03CD453A4D9C}"/>
              </a:ext>
            </a:extLst>
          </p:cNvPr>
          <p:cNvSpPr txBox="1"/>
          <p:nvPr/>
        </p:nvSpPr>
        <p:spPr>
          <a:xfrm flipH="1" flipV="1">
            <a:off x="5231822" y="2922862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2E724FE-5F5D-430B-92CC-88472BC6966A}"/>
              </a:ext>
            </a:extLst>
          </p:cNvPr>
          <p:cNvSpPr txBox="1"/>
          <p:nvPr/>
        </p:nvSpPr>
        <p:spPr>
          <a:xfrm flipH="1" flipV="1">
            <a:off x="5346165" y="3500443"/>
            <a:ext cx="27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76B1992-8C32-4973-A1B0-07AAD5C56B9A}"/>
              </a:ext>
            </a:extLst>
          </p:cNvPr>
          <p:cNvSpPr txBox="1"/>
          <p:nvPr/>
        </p:nvSpPr>
        <p:spPr>
          <a:xfrm>
            <a:off x="3530851" y="159634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P7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3C4EF3E-B485-4A0E-AC67-FC57E1436ADA}"/>
              </a:ext>
            </a:extLst>
          </p:cNvPr>
          <p:cNvSpPr txBox="1"/>
          <p:nvPr/>
        </p:nvSpPr>
        <p:spPr>
          <a:xfrm>
            <a:off x="4205180" y="5195529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P8</a:t>
            </a:r>
          </a:p>
        </p:txBody>
      </p:sp>
    </p:spTree>
    <p:extLst>
      <p:ext uri="{BB962C8B-B14F-4D97-AF65-F5344CB8AC3E}">
        <p14:creationId xmlns:p14="http://schemas.microsoft.com/office/powerpoint/2010/main" val="35584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A2A9F73-17D9-4E37-ABC6-1884B639D253}"/>
              </a:ext>
            </a:extLst>
          </p:cNvPr>
          <p:cNvSpPr txBox="1"/>
          <p:nvPr/>
        </p:nvSpPr>
        <p:spPr>
          <a:xfrm>
            <a:off x="1883121" y="1397675"/>
            <a:ext cx="3716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  Lokale </a:t>
            </a:r>
            <a:r>
              <a:rPr lang="de-DE" b="1" dirty="0" err="1"/>
              <a:t>Minimas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Gradient Descent: möglicherweis in lokale, hoch gelegene Minima fallen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Möglichkeiten herauszukommen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8B20F7-6893-4BBC-AAF2-23DC02B13823}"/>
              </a:ext>
            </a:extLst>
          </p:cNvPr>
          <p:cNvSpPr txBox="1"/>
          <p:nvPr/>
        </p:nvSpPr>
        <p:spPr>
          <a:xfrm>
            <a:off x="6000290" y="1397674"/>
            <a:ext cx="4021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Overfitting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Model bildet zu genau Lage von Trainingsdaten ab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keine Aussage mehr über unbekannte Daten machbar</a:t>
            </a:r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97102037-29C6-4845-8A4F-6B94FFED1B74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Mögliche Probleme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C99164-1835-4887-A6B7-8C16C21B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7" y="4565364"/>
            <a:ext cx="2433647" cy="1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F35EF11-BA39-451E-A3E6-52225DF9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25EDB5-5A3B-4912-8475-C4CB283E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18" y="4463865"/>
            <a:ext cx="2571420" cy="19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819594-85FD-4DEE-B737-581C06C5C31E}"/>
              </a:ext>
            </a:extLst>
          </p:cNvPr>
          <p:cNvSpPr txBox="1"/>
          <p:nvPr/>
        </p:nvSpPr>
        <p:spPr>
          <a:xfrm>
            <a:off x="2136618" y="645678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3CE20-20FC-41FF-9184-8C7616DF1B1E}"/>
              </a:ext>
            </a:extLst>
          </p:cNvPr>
          <p:cNvSpPr txBox="1"/>
          <p:nvPr/>
        </p:nvSpPr>
        <p:spPr>
          <a:xfrm>
            <a:off x="6616127" y="621792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P10</a:t>
            </a:r>
          </a:p>
        </p:txBody>
      </p:sp>
    </p:spTree>
    <p:extLst>
      <p:ext uri="{BB962C8B-B14F-4D97-AF65-F5344CB8AC3E}">
        <p14:creationId xmlns:p14="http://schemas.microsoft.com/office/powerpoint/2010/main" val="420489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BC468-ADF5-4A6C-97B2-7D017636A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908450"/>
            <a:ext cx="8991600" cy="925907"/>
          </a:xfrm>
        </p:spPr>
        <p:txBody>
          <a:bodyPr anchor="b">
            <a:normAutofit/>
          </a:bodyPr>
          <a:lstStyle/>
          <a:p>
            <a:r>
              <a:rPr lang="de-DE" dirty="0"/>
              <a:t>Faltende neuronale netze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52E4DD-C4D3-4F40-AB39-97DB89F6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Präsentation von Benjamin Jank</a:t>
            </a:r>
          </a:p>
        </p:txBody>
      </p:sp>
    </p:spTree>
    <p:extLst>
      <p:ext uri="{BB962C8B-B14F-4D97-AF65-F5344CB8AC3E}">
        <p14:creationId xmlns:p14="http://schemas.microsoft.com/office/powerpoint/2010/main" val="298860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DCF2910-A7A5-4E59-A1E3-A313AE77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97689"/>
              </p:ext>
            </p:extLst>
          </p:nvPr>
        </p:nvGraphicFramePr>
        <p:xfrm>
          <a:off x="1190407" y="2637269"/>
          <a:ext cx="9215466" cy="383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822">
                  <a:extLst>
                    <a:ext uri="{9D8B030D-6E8A-4147-A177-3AD203B41FA5}">
                      <a16:colId xmlns:a16="http://schemas.microsoft.com/office/drawing/2014/main" val="236297008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1719911561"/>
                    </a:ext>
                  </a:extLst>
                </a:gridCol>
                <a:gridCol w="3071822">
                  <a:extLst>
                    <a:ext uri="{9D8B030D-6E8A-4147-A177-3AD203B41FA5}">
                      <a16:colId xmlns:a16="http://schemas.microsoft.com/office/drawing/2014/main" val="615047654"/>
                    </a:ext>
                  </a:extLst>
                </a:gridCol>
              </a:tblGrid>
              <a:tr h="464949">
                <a:tc>
                  <a:txBody>
                    <a:bodyPr/>
                    <a:lstStyle/>
                    <a:p>
                      <a:r>
                        <a:rPr lang="de-DE" sz="1600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neuronale Netze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biologische neuronale Netze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2256"/>
                  </a:ext>
                </a:extLst>
              </a:tr>
              <a:tr h="896082">
                <a:tc>
                  <a:txBody>
                    <a:bodyPr/>
                    <a:lstStyle/>
                    <a:p>
                      <a:r>
                        <a:rPr lang="de-DE" sz="1600" dirty="0"/>
                        <a:t>Summation der postsynaptischen Potenziale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räumlich, zeitlich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074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Reizweiterleitung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kontinuierlich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binär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6674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regelmäßige Anordnung in Schichten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komplexe Anordnung in unregelmäßigem Netz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80787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Art der neuronalen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 Plastizität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funktionale, strukturelle Plastizität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15239"/>
                  </a:ext>
                </a:extLst>
              </a:tr>
              <a:tr h="619440">
                <a:tc>
                  <a:txBody>
                    <a:bodyPr/>
                    <a:lstStyle/>
                    <a:p>
                      <a:r>
                        <a:rPr lang="de-DE" sz="1600" dirty="0"/>
                        <a:t>Anzahl Neuronen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wenige Neuronen (10 bis 10.000)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sehr viele Neuronen (ca. 100 Mrd. in ZNS)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30781"/>
                  </a:ext>
                </a:extLst>
              </a:tr>
            </a:tbl>
          </a:graphicData>
        </a:graphic>
      </p:graphicFrame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223F7-5848-4E12-B167-C6F2E4231BC8}"/>
              </a:ext>
            </a:extLst>
          </p:cNvPr>
          <p:cNvGrpSpPr/>
          <p:nvPr/>
        </p:nvGrpSpPr>
        <p:grpSpPr>
          <a:xfrm>
            <a:off x="8153480" y="1550556"/>
            <a:ext cx="1790666" cy="776288"/>
            <a:chOff x="1028477" y="1411551"/>
            <a:chExt cx="10698232" cy="515907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975ED3B-D03C-4479-AE7E-7811D2A33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2453" flipV="1">
              <a:off x="6139772" y="2155220"/>
              <a:ext cx="3061756" cy="136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ABBE4AF-4E31-4EB1-9921-70816C6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477" y="1411551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ED603085-0AA3-4C15-BF1F-26861095D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599" y="3953933"/>
              <a:ext cx="2402882" cy="120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5350DD7-ED9D-4BBB-9A3C-ACBEACA33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810" y="152161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19EB8DC-4C39-4763-8909-0F32F06C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3983">
              <a:off x="1428208" y="2819794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782BF11-08CF-4177-8FD0-6369D247B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759" y="4796227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C0E6E16-22E9-4C30-AC18-E22B1DDDB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453" y="5146510"/>
              <a:ext cx="3022948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2B91B45-BC1C-477E-9B52-8F720C78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8538" y="3034529"/>
              <a:ext cx="2848230" cy="142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EB40DD4-9F0F-4745-8925-DF913CFAC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04291">
              <a:off x="6815442" y="4684699"/>
              <a:ext cx="2898757" cy="1300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C954EA0F-84A2-46F3-9C25-6801AB27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953" y="3091118"/>
              <a:ext cx="3061756" cy="153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D00E4CB-EFBC-452B-9F6D-FB658B331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9194933" y="4458644"/>
              <a:ext cx="2402882" cy="9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E49DA438-BEE4-46AF-9D60-3AC7BE22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16" y="1530795"/>
            <a:ext cx="2126248" cy="815811"/>
          </a:xfrm>
          <a:prstGeom prst="rect">
            <a:avLst/>
          </a:prstGeom>
        </p:spPr>
      </p:pic>
      <p:sp>
        <p:nvSpPr>
          <p:cNvPr id="17" name="Titel 3">
            <a:extLst>
              <a:ext uri="{FF2B5EF4-FFF2-40B4-BE49-F238E27FC236}">
                <a16:creationId xmlns:a16="http://schemas.microsoft.com/office/drawing/2014/main" id="{10050EEC-D776-4424-993E-6050C1FE5A9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Vergleich biologischer und künstlicher neuronaler Netze</a:t>
            </a:r>
            <a:endParaRPr lang="de-DE" sz="240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BB6DB6-43F3-43BD-8A84-A503497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218C207-4BD5-400D-A4F6-16F75C0651BD}"/>
              </a:ext>
            </a:extLst>
          </p:cNvPr>
          <p:cNvSpPr txBox="1"/>
          <p:nvPr/>
        </p:nvSpPr>
        <p:spPr>
          <a:xfrm>
            <a:off x="4735016" y="2324898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656C45A-2C4A-4C53-8078-69C7E42F92EF}"/>
              </a:ext>
            </a:extLst>
          </p:cNvPr>
          <p:cNvSpPr txBox="1"/>
          <p:nvPr/>
        </p:nvSpPr>
        <p:spPr>
          <a:xfrm>
            <a:off x="8071130" y="2352518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P12</a:t>
            </a:r>
          </a:p>
        </p:txBody>
      </p:sp>
    </p:spTree>
    <p:extLst>
      <p:ext uri="{BB962C8B-B14F-4D97-AF65-F5344CB8AC3E}">
        <p14:creationId xmlns:p14="http://schemas.microsoft.com/office/powerpoint/2010/main" val="87422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6E84747-1C7D-4DCA-AF6D-E966E78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2" t="49564" r="28708"/>
          <a:stretch/>
        </p:blipFill>
        <p:spPr>
          <a:xfrm>
            <a:off x="7699247" y="2552453"/>
            <a:ext cx="3021331" cy="2334767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1F356F26-9A40-41FB-9803-8F4076A513D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1ADC1C-2987-4E33-8F28-6D4BC53C78BC}"/>
              </a:ext>
            </a:extLst>
          </p:cNvPr>
          <p:cNvSpPr txBox="1"/>
          <p:nvPr/>
        </p:nvSpPr>
        <p:spPr>
          <a:xfrm>
            <a:off x="1179007" y="1956507"/>
            <a:ext cx="6520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400" dirty="0"/>
              <a:t>faltendes neuronales Netz als </a:t>
            </a:r>
            <a:r>
              <a:rPr lang="de-DE" sz="2400" dirty="0" err="1"/>
              <a:t>Klassifizierer</a:t>
            </a:r>
            <a:r>
              <a:rPr lang="de-DE" sz="2400" dirty="0"/>
              <a:t> für MRT-Scans von Gehirnen: Gehirntumor oder gesund?</a:t>
            </a:r>
          </a:p>
          <a:p>
            <a:pPr marL="285750" indent="-285750">
              <a:buFontTx/>
              <a:buChar char="-"/>
            </a:pPr>
            <a:r>
              <a:rPr lang="de-DE" sz="2400" dirty="0"/>
              <a:t>Datenset: </a:t>
            </a:r>
            <a:r>
              <a:rPr lang="en-US" sz="2400" dirty="0"/>
              <a:t>Br35H :: Brain Tumor Detection 2020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Schwarz/</a:t>
            </a:r>
            <a:r>
              <a:rPr lang="en-US" sz="2400" dirty="0" err="1"/>
              <a:t>Weiß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 </a:t>
            </a:r>
            <a:r>
              <a:rPr lang="en-US" sz="2400" dirty="0" err="1">
                <a:sym typeface="Wingdings" panose="05000000000000000000" pitchFamily="2" charset="2"/>
              </a:rPr>
              <a:t>Farbkanal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 </a:t>
            </a:r>
            <a:r>
              <a:rPr lang="en-US" sz="2400" dirty="0" err="1"/>
              <a:t>normale</a:t>
            </a:r>
            <a:r>
              <a:rPr lang="en-US" sz="2400" dirty="0"/>
              <a:t>, 2 </a:t>
            </a:r>
            <a:r>
              <a:rPr lang="en-US" sz="2400" dirty="0" err="1"/>
              <a:t>faltende</a:t>
            </a:r>
            <a:r>
              <a:rPr lang="en-US" sz="2400" dirty="0"/>
              <a:t> </a:t>
            </a:r>
            <a:r>
              <a:rPr lang="en-US" sz="2400" dirty="0" err="1"/>
              <a:t>Schichten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Implementierung</a:t>
            </a:r>
            <a:r>
              <a:rPr lang="en-US" sz="2400" dirty="0"/>
              <a:t> der </a:t>
            </a:r>
            <a:r>
              <a:rPr lang="en-US" sz="2400" dirty="0" err="1"/>
              <a:t>Matrixoperationen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zunächst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sequenziel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 err="1">
                <a:sym typeface="Wingdings" panose="05000000000000000000" pitchFamily="2" charset="2"/>
              </a:rPr>
              <a:t>mit</a:t>
            </a:r>
            <a:r>
              <a:rPr lang="en-US" sz="2400" dirty="0">
                <a:sym typeface="Wingdings" panose="05000000000000000000" pitchFamily="2" charset="2"/>
              </a:rPr>
              <a:t> for-</a:t>
            </a:r>
            <a:r>
              <a:rPr lang="en-US" sz="2400" dirty="0" err="1">
                <a:sym typeface="Wingdings" panose="05000000000000000000" pitchFamily="2" charset="2"/>
              </a:rPr>
              <a:t>Schleifen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später</a:t>
            </a:r>
            <a:r>
              <a:rPr lang="en-US" sz="2400" dirty="0">
                <a:sym typeface="Wingdings" panose="05000000000000000000" pitchFamily="2" charset="2"/>
              </a:rPr>
              <a:t> parallel (</a:t>
            </a:r>
            <a:r>
              <a:rPr lang="en-US" sz="2400" dirty="0" err="1">
                <a:sym typeface="Wingdings" panose="05000000000000000000" pitchFamily="2" charset="2"/>
              </a:rPr>
              <a:t>numpy</a:t>
            </a:r>
            <a:r>
              <a:rPr lang="en-US" sz="2400" dirty="0">
                <a:sym typeface="Wingdings" panose="05000000000000000000" pitchFamily="2" charset="2"/>
              </a:rPr>
              <a:t>-Modul)</a:t>
            </a:r>
            <a:endParaRPr lang="en-US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E8233-A3DA-4DEA-87B5-A26A60AE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04CC2D-2E8C-4C3A-BCAE-460EE33AA635}"/>
              </a:ext>
            </a:extLst>
          </p:cNvPr>
          <p:cNvSpPr txBox="1"/>
          <p:nvPr/>
        </p:nvSpPr>
        <p:spPr>
          <a:xfrm>
            <a:off x="7699247" y="4922274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Abb. P13</a:t>
            </a:r>
          </a:p>
        </p:txBody>
      </p:sp>
    </p:spTree>
    <p:extLst>
      <p:ext uri="{BB962C8B-B14F-4D97-AF65-F5344CB8AC3E}">
        <p14:creationId xmlns:p14="http://schemas.microsoft.com/office/powerpoint/2010/main" val="246759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FC0B94-0BA5-41B7-8936-43114538F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" t="4373" r="4178" b="4306"/>
          <a:stretch/>
        </p:blipFill>
        <p:spPr>
          <a:xfrm>
            <a:off x="3367070" y="1458936"/>
            <a:ext cx="5281862" cy="4975392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9B234021-4B0B-403D-A775-94BA872A1935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D632D6-C7A3-4998-B65D-49610AF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702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3234EE-CE4D-46AF-9E3B-CE0395395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7" t="10955" r="6552" b="11866"/>
          <a:stretch/>
        </p:blipFill>
        <p:spPr>
          <a:xfrm>
            <a:off x="5203825" y="1366186"/>
            <a:ext cx="5353050" cy="2589865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21D68F-5EF7-4110-9FFB-428E1E4B2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2" t="12469" r="6276" b="11783"/>
          <a:stretch/>
        </p:blipFill>
        <p:spPr>
          <a:xfrm>
            <a:off x="5203825" y="4127500"/>
            <a:ext cx="5353050" cy="2061844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0F3E9E12-4E0D-4050-8DEE-75A2D4E9355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AB85E8-95E5-4449-9BB7-74A196D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A2D952A-B739-4698-A09E-7B265D835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0" t="5318" r="6694" b="5286"/>
          <a:stretch/>
        </p:blipFill>
        <p:spPr>
          <a:xfrm>
            <a:off x="1162049" y="1366186"/>
            <a:ext cx="3486151" cy="48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6C24FF4-6503-557B-3DCB-0D32195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EB0085F-2C83-4A40-9EB7-F5481050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1" t="11742" r="5588" b="11955"/>
          <a:stretch/>
        </p:blipFill>
        <p:spPr>
          <a:xfrm>
            <a:off x="5214938" y="1366186"/>
            <a:ext cx="6137424" cy="2539064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3CBAB6F-D1B6-4F82-927C-65F99550796C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253DEDB-C802-4195-A031-7FAE6D504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0" t="5318" r="6694" b="5286"/>
          <a:stretch/>
        </p:blipFill>
        <p:spPr>
          <a:xfrm>
            <a:off x="1162049" y="1366186"/>
            <a:ext cx="3486151" cy="48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1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4E1B41A-0F49-4BA0-9DCF-B23AEB029FAD}"/>
              </a:ext>
            </a:extLst>
          </p:cNvPr>
          <p:cNvSpPr txBox="1"/>
          <p:nvPr/>
        </p:nvSpPr>
        <p:spPr>
          <a:xfrm>
            <a:off x="1831750" y="4908209"/>
            <a:ext cx="3815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Genauigkeit bei Testdatensatz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A2E262-F8B4-4E95-9F6E-B0FBEBF29D75}"/>
              </a:ext>
            </a:extLst>
          </p:cNvPr>
          <p:cNvSpPr txBox="1"/>
          <p:nvPr/>
        </p:nvSpPr>
        <p:spPr>
          <a:xfrm>
            <a:off x="7459328" y="4908209"/>
            <a:ext cx="3539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mittlerer quadrierter Fehler bei </a:t>
            </a:r>
            <a:br>
              <a:rPr lang="de-DE" sz="2000" dirty="0"/>
            </a:br>
            <a:r>
              <a:rPr lang="de-DE" sz="2000" dirty="0"/>
              <a:t>Trainingsdatensatz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1623B8C-6A00-44AA-9D40-6BBD5B3B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59" y="1491091"/>
            <a:ext cx="4512507" cy="30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983B761-CABB-47D4-84BB-F2AF7BE61C11}"/>
              </a:ext>
            </a:extLst>
          </p:cNvPr>
          <p:cNvSpPr txBox="1"/>
          <p:nvPr/>
        </p:nvSpPr>
        <p:spPr>
          <a:xfrm>
            <a:off x="2754500" y="4358124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A620F8-080A-4CEE-8EEB-B6C6AC07F06B}"/>
              </a:ext>
            </a:extLst>
          </p:cNvPr>
          <p:cNvSpPr txBox="1"/>
          <p:nvPr/>
        </p:nvSpPr>
        <p:spPr>
          <a:xfrm>
            <a:off x="8194304" y="439604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Trainingsiteration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9B4A34-0D13-490F-A5FF-F5F339492EF6}"/>
              </a:ext>
            </a:extLst>
          </p:cNvPr>
          <p:cNvSpPr txBox="1"/>
          <p:nvPr/>
        </p:nvSpPr>
        <p:spPr>
          <a:xfrm rot="16200000">
            <a:off x="394793" y="267622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Genauigkeit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BF271E0-8361-486D-A144-5C790B9B13A9}"/>
              </a:ext>
            </a:extLst>
          </p:cNvPr>
          <p:cNvSpPr txBox="1"/>
          <p:nvPr/>
        </p:nvSpPr>
        <p:spPr>
          <a:xfrm rot="16200000">
            <a:off x="5322100" y="2739453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mittlerer quadrierter Fehler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0384F612-65A4-4337-BD44-4C22C3FCB4B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Eigene Implementierung</a:t>
            </a:r>
            <a:endParaRPr lang="de-DE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27A3AF-9B20-40B1-99EB-C8CE49A7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" y="1491091"/>
            <a:ext cx="4543803" cy="29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AC372483-FF73-4587-A6BB-EE5D390A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7545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B6EED4-25F9-4497-8AFE-65E43EB2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205BF40D-5200-4F25-A702-836D98CAD85B}"/>
              </a:ext>
            </a:extLst>
          </p:cNvPr>
          <p:cNvSpPr txBox="1">
            <a:spLocks/>
          </p:cNvSpPr>
          <p:nvPr/>
        </p:nvSpPr>
        <p:spPr bwMode="black">
          <a:xfrm>
            <a:off x="838200" y="30408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Live-demo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035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„effektiver“: wirksamer, nutzbringender</a:t>
            </a:r>
          </a:p>
          <a:p>
            <a:pPr marL="285750" indent="-285750">
              <a:buFontTx/>
              <a:buChar char="-"/>
            </a:pPr>
            <a:r>
              <a:rPr lang="de-DE" dirty="0"/>
              <a:t>Situation: wesentlicher Teil der Arbeit von Radiologen, Pathologen: Analyse von MRT-Scans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auf Basis dessen Diagnosen, Behandlungen vorschlagen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967160"/>
              </p:ext>
            </p:extLst>
          </p:nvPr>
        </p:nvGraphicFramePr>
        <p:xfrm>
          <a:off x="2108200" y="3610066"/>
          <a:ext cx="8128000" cy="2995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fachliche Sicherheit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Gehirntumore: sehr komplex zu erfassen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Ärzte machen Fehler</a:t>
                      </a:r>
                      <a:endParaRPr lang="de-DE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faltende neuronale Netze: höhere Genauigkeit als Ärzte (~95%)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unspezialisierte, (mobile) Dienste selbst Befunde auswerten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keine Ermüdung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042E000-4D9C-48AF-87EE-394B9572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92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75C3717-DDA9-45EC-BCEF-31E6A773DDFE}"/>
              </a:ext>
            </a:extLst>
          </p:cNvPr>
          <p:cNvSpPr txBox="1"/>
          <p:nvPr/>
        </p:nvSpPr>
        <p:spPr>
          <a:xfrm>
            <a:off x="914400" y="2471745"/>
            <a:ext cx="1035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„effektiver“: wirksamer, nutzbringender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64528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Aufwand (Zeit,  Arbeit)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Arbeitsaufwand verringert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Vorfiltern von großen Bildermengen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weniger Zeitaufwand </a:t>
                      </a:r>
                      <a:br>
                        <a:rPr lang="de-DE" dirty="0">
                          <a:sym typeface="Wingdings" panose="05000000000000000000" pitchFamily="2" charset="2"/>
                        </a:rPr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Konzentration auf Arbeitsbereiche, in denen Mensch nicht ersetzt werden kann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Fachkräftemangel in der Medizin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E913E5-D8B7-456A-8424-1F7C23E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0531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24CE2495-9FF2-46FA-82FD-F14FE519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7364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Anwendbarkeit, Verfügbarkeit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denkbar einfach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Voraussetzung: richtiges Interface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großes Angebot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Anfälligkeit, Wartungsbedarf niedrig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C684360D-5249-431E-8E2B-A743EEAC084B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medizinisch gesehen: Arbeitsalltag von Medizinern effektiver gestaltbar </a:t>
            </a:r>
            <a:endParaRPr lang="de-DE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C217FC3-7BFD-42CE-825B-6C35394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176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216E7A77-DB3E-41BE-BA66-FAA379528369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650A963-E402-469C-852D-5C6405B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D170DC-FD85-419D-99CD-832A271BDF8C}"/>
              </a:ext>
            </a:extLst>
          </p:cNvPr>
          <p:cNvSpPr txBox="1"/>
          <p:nvPr/>
        </p:nvSpPr>
        <p:spPr>
          <a:xfrm>
            <a:off x="918410" y="1787465"/>
            <a:ext cx="92669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Übersicht über maschinelles Lernen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Reizweiterleitung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Anwendung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Training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ein faltendes neuronales Netz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mögliche Probleme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Vergleich biologischer und künstlicher neuronaler Netze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eigene 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800" dirty="0">
                <a:sym typeface="Wingdings" panose="05000000000000000000" pitchFamily="2" charset="2"/>
              </a:rPr>
              <a:t>Beantwortung der Leitfrage</a:t>
            </a:r>
          </a:p>
          <a:p>
            <a:pPr marL="342900" indent="-342900">
              <a:buFont typeface="+mj-lt"/>
              <a:buAutoNum type="arabicPeriod"/>
            </a:pPr>
            <a:endParaRPr lang="de-DE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7616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86953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ökonomisch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hohe Entwicklungskosten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große Industrie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0621D1-0707-4952-B316-54C9254D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5818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21850"/>
              </p:ext>
            </p:extLst>
          </p:nvPr>
        </p:nvGraphicFramePr>
        <p:xfrm>
          <a:off x="2108200" y="3429000"/>
          <a:ext cx="8128000" cy="272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ethisch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Gleichberechtigung von Erkrankten nicht gesichert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wegen unausgewogenen Datensätzen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>
                          <a:sym typeface="Wingdings" panose="05000000000000000000" pitchFamily="2" charset="2"/>
                        </a:rPr>
                        <a:t>große Verantwortung für faltendes neuronales Netz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CC268F-3E0E-48FD-BEDA-317016F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0487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3614"/>
              </p:ext>
            </p:extLst>
          </p:nvPr>
        </p:nvGraphicFramePr>
        <p:xfrm>
          <a:off x="2108200" y="3429000"/>
          <a:ext cx="8128000" cy="18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/>
                        <a:t>gesellschaftlich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fehlendes Vertrauen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7B6E6B-A76D-4107-8932-76658C9F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6500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graphicFrame>
        <p:nvGraphicFramePr>
          <p:cNvPr id="7" name="Tabelle 5">
            <a:extLst>
              <a:ext uri="{FF2B5EF4-FFF2-40B4-BE49-F238E27FC236}">
                <a16:creationId xmlns:a16="http://schemas.microsoft.com/office/drawing/2014/main" id="{CCB5F720-9342-4E9C-B2A3-290B8DC7B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72856"/>
              </p:ext>
            </p:extLst>
          </p:nvPr>
        </p:nvGraphicFramePr>
        <p:xfrm>
          <a:off x="2108200" y="3429000"/>
          <a:ext cx="8128000" cy="189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828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694320"/>
                    </a:ext>
                  </a:extLst>
                </a:gridCol>
              </a:tblGrid>
              <a:tr h="709223">
                <a:tc>
                  <a:txBody>
                    <a:bodyPr/>
                    <a:lstStyle/>
                    <a:p>
                      <a:r>
                        <a:rPr lang="de-DE" dirty="0"/>
                        <a:t>Kriterium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20883"/>
                  </a:ext>
                </a:extLst>
              </a:tr>
              <a:tr h="1177337">
                <a:tc>
                  <a:txBody>
                    <a:bodyPr/>
                    <a:lstStyle/>
                    <a:p>
                      <a:r>
                        <a:rPr lang="de-DE" dirty="0" err="1"/>
                        <a:t>Cybersecurity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/>
                        <a:t>Cyberangriffe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Möglichkeit, in folgenschwere medizinische Entscheidungsprozesse einzugreifen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97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514B4F88-B13A-480F-93B1-B9699FD80F5E}"/>
              </a:ext>
            </a:extLst>
          </p:cNvPr>
          <p:cNvSpPr txBox="1"/>
          <p:nvPr/>
        </p:nvSpPr>
        <p:spPr>
          <a:xfrm>
            <a:off x="1047750" y="5638800"/>
            <a:ext cx="103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 faltende neuronale Netze bisher nur beschränkt alltagstauglich</a:t>
            </a:r>
            <a:endParaRPr lang="de-DE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5198EBE-30B9-4FC4-8948-F55F083B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63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3">
            <a:extLst>
              <a:ext uri="{FF2B5EF4-FFF2-40B4-BE49-F238E27FC236}">
                <a16:creationId xmlns:a16="http://schemas.microsoft.com/office/drawing/2014/main" id="{DE125FB2-96E6-4554-B1EB-A5F0323140F0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kern="1200" cap="all" spc="200" baseline="0" dirty="0">
                <a:solidFill>
                  <a:srgbClr val="262626"/>
                </a:solidFill>
                <a:effectLst/>
                <a:latin typeface="Gill Sans MT" panose="020B0502020104020203" pitchFamily="34" charset="0"/>
                <a:ea typeface="+mj-ea"/>
                <a:cs typeface="+mj-cs"/>
              </a:rPr>
              <a:t>Beantwortung der Leitfrage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ED49C3-2BB3-43E0-B362-3946D77CF99F}"/>
              </a:ext>
            </a:extLst>
          </p:cNvPr>
          <p:cNvSpPr txBox="1"/>
          <p:nvPr/>
        </p:nvSpPr>
        <p:spPr>
          <a:xfrm>
            <a:off x="914400" y="1620253"/>
            <a:ext cx="10515600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Inwieweit kann der Arbeitsalltag von </a:t>
            </a:r>
            <a:r>
              <a:rPr lang="de-DE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Mediziner:innen</a:t>
            </a:r>
            <a:r>
              <a:rPr lang="de-DE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mithilfe von faltenden neuronalen Netzen effektiver gestaltet werden – am Beispiel der Diagnose von Hirntumoren?</a:t>
            </a:r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F399B61-B289-4A56-AA2C-E8BE97E92E85}"/>
              </a:ext>
            </a:extLst>
          </p:cNvPr>
          <p:cNvSpPr/>
          <p:nvPr/>
        </p:nvSpPr>
        <p:spPr>
          <a:xfrm>
            <a:off x="2381250" y="3429000"/>
            <a:ext cx="3086100" cy="81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Cyber-Infrastruktur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67CF20A-2E6A-40E1-AD37-633D39D2051A}"/>
              </a:ext>
            </a:extLst>
          </p:cNvPr>
          <p:cNvSpPr/>
          <p:nvPr/>
        </p:nvSpPr>
        <p:spPr>
          <a:xfrm>
            <a:off x="6172200" y="3429000"/>
            <a:ext cx="3086100" cy="81915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ethische Fragen klären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8745335-799C-4F71-A7DE-F0AAFD3E14E8}"/>
              </a:ext>
            </a:extLst>
          </p:cNvPr>
          <p:cNvSpPr/>
          <p:nvPr/>
        </p:nvSpPr>
        <p:spPr>
          <a:xfrm>
            <a:off x="2381250" y="4821273"/>
            <a:ext cx="3086100" cy="819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Gesetze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7A07C77-0192-4364-A07D-79F39FAE19F1}"/>
              </a:ext>
            </a:extLst>
          </p:cNvPr>
          <p:cNvSpPr/>
          <p:nvPr/>
        </p:nvSpPr>
        <p:spPr>
          <a:xfrm>
            <a:off x="6172200" y="4821273"/>
            <a:ext cx="3086100" cy="81915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Transparenz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B1782A2-BD9B-4DDE-83F2-7FCF1AB3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34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5918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074B63D1-0D90-40AD-8C18-07824276F532}"/>
              </a:ext>
            </a:extLst>
          </p:cNvPr>
          <p:cNvSpPr txBox="1"/>
          <p:nvPr/>
        </p:nvSpPr>
        <p:spPr>
          <a:xfrm>
            <a:off x="2876550" y="3075057"/>
            <a:ext cx="586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Vielen Dank für‘s Zuhören!</a:t>
            </a:r>
            <a:endParaRPr lang="de-DE" sz="4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12AF51-58DF-449D-A354-17E7AAF8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94FB3B76-3044-460A-AA32-DA3D94F410D7}"/>
              </a:ext>
            </a:extLst>
          </p:cNvPr>
          <p:cNvSpPr txBox="1">
            <a:spLocks/>
          </p:cNvSpPr>
          <p:nvPr/>
        </p:nvSpPr>
        <p:spPr>
          <a:xfrm>
            <a:off x="2070133" y="1989102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>
                <a:solidFill>
                  <a:schemeClr val="tx1"/>
                </a:solidFill>
              </a:rPr>
              <a:t>Künstliche Intelligenz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68DDB56-D436-448C-AA5A-F16A2E297359}"/>
              </a:ext>
            </a:extLst>
          </p:cNvPr>
          <p:cNvSpPr txBox="1">
            <a:spLocks/>
          </p:cNvSpPr>
          <p:nvPr/>
        </p:nvSpPr>
        <p:spPr>
          <a:xfrm>
            <a:off x="2070133" y="2991593"/>
            <a:ext cx="8101984" cy="25967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„ist ein Teilgebiet der Informatik. Sie imitiert menschliche kognitive Fähigkeiten [...]. Diese Intelligenz kann auf programmierten Abläufen </a:t>
            </a:r>
            <a:r>
              <a:rPr lang="de-DE" sz="2400" b="1" dirty="0">
                <a:solidFill>
                  <a:srgbClr val="000000"/>
                </a:solidFill>
                <a:latin typeface="Arial" panose="020B0604020202020204" pitchFamily="34" charset="0"/>
              </a:rPr>
              <a:t>[Algorithmen] 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basieren oder durch </a:t>
            </a:r>
            <a:r>
              <a:rPr lang="de-DE" sz="2400" b="1" dirty="0">
                <a:solidFill>
                  <a:srgbClr val="000000"/>
                </a:solidFill>
                <a:latin typeface="Arial" panose="020B0604020202020204" pitchFamily="34" charset="0"/>
              </a:rPr>
              <a:t>maschinelles Lernen 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erzeugt werden.“ </a:t>
            </a:r>
          </a:p>
          <a:p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de-DE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Frauenhofer</a:t>
            </a:r>
            <a:r>
              <a:rPr lang="de-DE" sz="2400" dirty="0">
                <a:solidFill>
                  <a:srgbClr val="000000"/>
                </a:solidFill>
                <a:latin typeface="Arial" panose="020B0604020202020204" pitchFamily="34" charset="0"/>
              </a:rPr>
              <a:t>-Institut für Kognitive Systeme (IKS)</a:t>
            </a:r>
            <a:endParaRPr lang="de-DE" sz="2400" dirty="0"/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E56B8500-1DC4-43C0-9AE3-C9E17024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pPr rtl="0"/>
            <a:fld id="{D8DA9DAA-006C-4F4B-980E-E3DF019B24E2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19" name="Titel 3">
            <a:extLst>
              <a:ext uri="{FF2B5EF4-FFF2-40B4-BE49-F238E27FC236}">
                <a16:creationId xmlns:a16="http://schemas.microsoft.com/office/drawing/2014/main" id="{1DB02762-53FB-4625-A068-D7C96FC1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</p:spTree>
    <p:extLst>
      <p:ext uri="{BB962C8B-B14F-4D97-AF65-F5344CB8AC3E}">
        <p14:creationId xmlns:p14="http://schemas.microsoft.com/office/powerpoint/2010/main" val="254153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C69690-D338-4760-9034-330C8727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410" y="401056"/>
            <a:ext cx="10515600" cy="776288"/>
          </a:xfrm>
        </p:spPr>
        <p:txBody>
          <a:bodyPr>
            <a:normAutofit/>
          </a:bodyPr>
          <a:lstStyle/>
          <a:p>
            <a:r>
              <a:rPr lang="de-DE" dirty="0"/>
              <a:t>Übersicht über Maschinelles Lernen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9E1755A-2608-47BF-AEDF-D0CA9B45D197}"/>
              </a:ext>
            </a:extLst>
          </p:cNvPr>
          <p:cNvSpPr txBox="1"/>
          <p:nvPr/>
        </p:nvSpPr>
        <p:spPr>
          <a:xfrm>
            <a:off x="2113004" y="2104724"/>
            <a:ext cx="423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F8D2423-CC12-44F5-8F06-31E97743C8DB}"/>
              </a:ext>
            </a:extLst>
          </p:cNvPr>
          <p:cNvSpPr txBox="1"/>
          <p:nvPr/>
        </p:nvSpPr>
        <p:spPr>
          <a:xfrm>
            <a:off x="6372183" y="2112746"/>
            <a:ext cx="423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/>
              <a:t>maschinelles Lernen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E04C59-3E42-4590-ABFC-38881622B687}"/>
              </a:ext>
            </a:extLst>
          </p:cNvPr>
          <p:cNvSpPr/>
          <p:nvPr/>
        </p:nvSpPr>
        <p:spPr>
          <a:xfrm>
            <a:off x="2425057" y="4014846"/>
            <a:ext cx="1309659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A1F618-B54E-4CA4-8E61-49E461B04819}"/>
              </a:ext>
            </a:extLst>
          </p:cNvPr>
          <p:cNvSpPr/>
          <p:nvPr/>
        </p:nvSpPr>
        <p:spPr>
          <a:xfrm>
            <a:off x="2425057" y="3018622"/>
            <a:ext cx="1309659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50D648-EB75-4F34-8C2E-2837227BAC1F}"/>
              </a:ext>
            </a:extLst>
          </p:cNvPr>
          <p:cNvSpPr/>
          <p:nvPr/>
        </p:nvSpPr>
        <p:spPr>
          <a:xfrm>
            <a:off x="2441098" y="5011070"/>
            <a:ext cx="1267823" cy="734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3F4EE18-169F-4968-8706-16999DFAE282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>
            <a:off x="3079887" y="3753365"/>
            <a:ext cx="0" cy="2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615A273-0541-4E08-A64B-3909F3C3E3CC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075010" y="4749589"/>
            <a:ext cx="4877" cy="2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67BB7304-5177-46C9-A3F1-FBD9DF47FDE3}"/>
              </a:ext>
            </a:extLst>
          </p:cNvPr>
          <p:cNvSpPr/>
          <p:nvPr/>
        </p:nvSpPr>
        <p:spPr>
          <a:xfrm>
            <a:off x="8135588" y="4014846"/>
            <a:ext cx="12584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f(x)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AABBECE-990A-491F-A4A7-9AE76DDE0375}"/>
              </a:ext>
            </a:extLst>
          </p:cNvPr>
          <p:cNvSpPr/>
          <p:nvPr/>
        </p:nvSpPr>
        <p:spPr>
          <a:xfrm>
            <a:off x="8135588" y="3018622"/>
            <a:ext cx="12584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CF7FB4-3ECA-47C8-96F0-8BDDA55AD8ED}"/>
              </a:ext>
            </a:extLst>
          </p:cNvPr>
          <p:cNvSpPr/>
          <p:nvPr/>
        </p:nvSpPr>
        <p:spPr>
          <a:xfrm>
            <a:off x="8151629" y="5011070"/>
            <a:ext cx="1218250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59E4008-FDB0-4DD5-B11B-ED41E2853CC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>
            <a:off x="8764813" y="3835655"/>
            <a:ext cx="0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DB85B32-0C64-4BEE-B926-40B8281AC147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760754" y="4831879"/>
            <a:ext cx="4059" cy="17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DA5EB43A-81F0-4F82-953F-1B78836F3AEB}"/>
              </a:ext>
            </a:extLst>
          </p:cNvPr>
          <p:cNvSpPr/>
          <p:nvPr/>
        </p:nvSpPr>
        <p:spPr>
          <a:xfrm>
            <a:off x="6373970" y="4020225"/>
            <a:ext cx="1343705" cy="817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Zustand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675164E-D93B-4262-B9DD-8A734E606B0D}"/>
              </a:ext>
            </a:extLst>
          </p:cNvPr>
          <p:cNvCxnSpPr>
            <a:stCxn id="26" idx="3"/>
            <a:endCxn id="21" idx="1"/>
          </p:cNvCxnSpPr>
          <p:nvPr/>
        </p:nvCxnSpPr>
        <p:spPr>
          <a:xfrm flipV="1">
            <a:off x="7717675" y="4423363"/>
            <a:ext cx="417913" cy="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0C127277-AB28-4BFC-B2B1-EB991FA92A0D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 flipV="1">
            <a:off x="7045823" y="4831876"/>
            <a:ext cx="1105808" cy="5381"/>
          </a:xfrm>
          <a:prstGeom prst="curvedConnector4">
            <a:avLst>
              <a:gd name="adj1" fmla="val 19622"/>
              <a:gd name="adj2" fmla="val 43482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41BC334-9F94-485A-89B5-6CE6BA729F85}"/>
              </a:ext>
            </a:extLst>
          </p:cNvPr>
          <p:cNvSpPr txBox="1"/>
          <p:nvPr/>
        </p:nvSpPr>
        <p:spPr>
          <a:xfrm>
            <a:off x="898183" y="1292215"/>
            <a:ext cx="747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Differenzierung Algorithmus / maschinelles Lernen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ED2D9C-84E7-409C-B5B9-5F211EC5FC61}"/>
              </a:ext>
            </a:extLst>
          </p:cNvPr>
          <p:cNvSpPr txBox="1"/>
          <p:nvPr/>
        </p:nvSpPr>
        <p:spPr>
          <a:xfrm>
            <a:off x="1864143" y="6116213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0242F51-C739-4734-9061-26A60D3CC6B9}"/>
              </a:ext>
            </a:extLst>
          </p:cNvPr>
          <p:cNvSpPr txBox="1"/>
          <p:nvPr/>
        </p:nvSpPr>
        <p:spPr>
          <a:xfrm>
            <a:off x="6564941" y="6121025"/>
            <a:ext cx="367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 Determiniertheit gilt nicht</a:t>
            </a:r>
            <a:endParaRPr lang="de-DE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9224AC64-498B-4E84-87C6-DE73561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73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ACF2B10-9E42-453F-B108-CEC476D73750}"/>
              </a:ext>
            </a:extLst>
          </p:cNvPr>
          <p:cNvSpPr/>
          <p:nvPr/>
        </p:nvSpPr>
        <p:spPr>
          <a:xfrm>
            <a:off x="918410" y="2040408"/>
            <a:ext cx="11046282" cy="5539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maschinelles Lernen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E9E705-33A5-4C5D-A382-D8D7958D06FD}"/>
              </a:ext>
            </a:extLst>
          </p:cNvPr>
          <p:cNvSpPr/>
          <p:nvPr/>
        </p:nvSpPr>
        <p:spPr>
          <a:xfrm>
            <a:off x="882141" y="3180471"/>
            <a:ext cx="6288302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Überwachtes Lernen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9ADF58-2F2B-4565-8C04-A99F54D3D4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26292" y="2594406"/>
            <a:ext cx="2415259" cy="58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49743D6-476D-461F-9393-5248E8E2F0A8}"/>
              </a:ext>
            </a:extLst>
          </p:cNvPr>
          <p:cNvSpPr txBox="1"/>
          <p:nvPr/>
        </p:nvSpPr>
        <p:spPr>
          <a:xfrm>
            <a:off x="918410" y="4020997"/>
            <a:ext cx="579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Datenset: in mehreren Trainingsiterationen dem Model präsentiert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Parameter v. Model gezielt verändert, sodass sich Output Wahrheitswerten nähert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„Erfahrung“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Hoffnung: Erfahrung verallgemeinerbar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Aussagen über unbekannte Daten</a:t>
            </a:r>
            <a:br>
              <a:rPr lang="de-DE" sz="1500" dirty="0">
                <a:sym typeface="Wingdings" panose="05000000000000000000" pitchFamily="2" charset="2"/>
              </a:rPr>
            </a:br>
            <a:r>
              <a:rPr lang="de-DE" sz="1500" dirty="0">
                <a:sym typeface="Wingdings" panose="05000000000000000000" pitchFamily="2" charset="2"/>
              </a:rPr>
              <a:t> Datensatz repräsentativ?</a:t>
            </a:r>
          </a:p>
          <a:p>
            <a:pPr marL="285750" indent="-285750">
              <a:buFontTx/>
              <a:buChar char="-"/>
            </a:pPr>
            <a:r>
              <a:rPr lang="de-DE" sz="1500" dirty="0">
                <a:sym typeface="Wingdings" panose="05000000000000000000" pitchFamily="2" charset="2"/>
              </a:rPr>
              <a:t>Arbeitsweise neuronaler Netze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C105E9-8D4F-4C02-9A0E-1A1BD2618DDD}"/>
              </a:ext>
            </a:extLst>
          </p:cNvPr>
          <p:cNvSpPr/>
          <p:nvPr/>
        </p:nvSpPr>
        <p:spPr>
          <a:xfrm>
            <a:off x="7590903" y="3177090"/>
            <a:ext cx="1958530" cy="5539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Unüberwachtes</a:t>
            </a:r>
            <a:br>
              <a:rPr lang="de-DE" dirty="0"/>
            </a:br>
            <a:r>
              <a:rPr lang="de-DE" dirty="0"/>
              <a:t> Lernen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BA01954-B889-4A40-95AF-9FE9D71BEA41}"/>
              </a:ext>
            </a:extLst>
          </p:cNvPr>
          <p:cNvSpPr/>
          <p:nvPr/>
        </p:nvSpPr>
        <p:spPr>
          <a:xfrm>
            <a:off x="9814911" y="3177090"/>
            <a:ext cx="1958530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Bestärkendes Lernen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19C12A6-B670-4B56-B505-153F9D714148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6441551" y="2594406"/>
            <a:ext cx="2128617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E59061B-0EF1-4724-B922-C0A61045A6C5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6441551" y="2594406"/>
            <a:ext cx="4352625" cy="58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">
            <a:extLst>
              <a:ext uri="{FF2B5EF4-FFF2-40B4-BE49-F238E27FC236}">
                <a16:creationId xmlns:a16="http://schemas.microsoft.com/office/drawing/2014/main" id="{883FEA3C-33BF-45DD-836A-47FC468E9C0A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Übersicht über Maschinelles Lernen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6DF31C-A067-44A2-B9FB-F33B3FC05700}"/>
              </a:ext>
            </a:extLst>
          </p:cNvPr>
          <p:cNvSpPr txBox="1"/>
          <p:nvPr/>
        </p:nvSpPr>
        <p:spPr>
          <a:xfrm>
            <a:off x="898183" y="1292215"/>
            <a:ext cx="1751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Teilgebiete</a:t>
            </a:r>
          </a:p>
        </p:txBody>
      </p:sp>
      <p:graphicFrame>
        <p:nvGraphicFramePr>
          <p:cNvPr id="22" name="Tabelle 37">
            <a:extLst>
              <a:ext uri="{FF2B5EF4-FFF2-40B4-BE49-F238E27FC236}">
                <a16:creationId xmlns:a16="http://schemas.microsoft.com/office/drawing/2014/main" id="{F6BE60C9-6D7D-4FE3-AF3F-2E0E9A99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750799"/>
              </p:ext>
            </p:extLst>
          </p:nvPr>
        </p:nvGraphicFramePr>
        <p:xfrm>
          <a:off x="6007100" y="5157679"/>
          <a:ext cx="4220058" cy="134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656">
                  <a:extLst>
                    <a:ext uri="{9D8B030D-6E8A-4147-A177-3AD203B41FA5}">
                      <a16:colId xmlns:a16="http://schemas.microsoft.com/office/drawing/2014/main" val="93774398"/>
                    </a:ext>
                  </a:extLst>
                </a:gridCol>
                <a:gridCol w="1288716">
                  <a:extLst>
                    <a:ext uri="{9D8B030D-6E8A-4147-A177-3AD203B41FA5}">
                      <a16:colId xmlns:a16="http://schemas.microsoft.com/office/drawing/2014/main" val="1682511105"/>
                    </a:ext>
                  </a:extLst>
                </a:gridCol>
                <a:gridCol w="1406686">
                  <a:extLst>
                    <a:ext uri="{9D8B030D-6E8A-4147-A177-3AD203B41FA5}">
                      <a16:colId xmlns:a16="http://schemas.microsoft.com/office/drawing/2014/main" val="2184883872"/>
                    </a:ext>
                  </a:extLst>
                </a:gridCol>
              </a:tblGrid>
              <a:tr h="430428">
                <a:tc>
                  <a:txBody>
                    <a:bodyPr/>
                    <a:lstStyle/>
                    <a:p>
                      <a:r>
                        <a:rPr lang="de-DE" sz="1200" dirty="0"/>
                        <a:t>Schulterhöhe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Gewicht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Wahrheitswert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902235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 (Katze)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21311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69590"/>
                  </a:ext>
                </a:extLst>
              </a:tr>
              <a:tr h="304667">
                <a:tc>
                  <a:txBody>
                    <a:bodyPr/>
                    <a:lstStyle/>
                    <a:p>
                      <a:r>
                        <a:rPr lang="de-DE" sz="12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 (Hund)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68377"/>
                  </a:ext>
                </a:extLst>
              </a:tr>
            </a:tbl>
          </a:graphicData>
        </a:graphic>
      </p:graphicFrame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7A4F11A6-3609-4640-B775-658C307F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17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747FF7C-3541-4613-B0C7-FA8593F921B4}"/>
              </a:ext>
            </a:extLst>
          </p:cNvPr>
          <p:cNvGrpSpPr/>
          <p:nvPr/>
        </p:nvGrpSpPr>
        <p:grpSpPr>
          <a:xfrm>
            <a:off x="1366547" y="4484644"/>
            <a:ext cx="9660471" cy="1671425"/>
            <a:chOff x="1366547" y="4484644"/>
            <a:chExt cx="9660471" cy="1671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/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153B84F3-847C-438E-A2B5-74147A017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6585" y="4553650"/>
                  <a:ext cx="1775743" cy="7430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7EF2C9AF-7098-4727-BA37-8E976125A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78B6CCEB-7A8B-4E81-9CBB-A9F4B16D2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825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/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2DB1924B-07CA-4BC2-B605-4A2F5127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532" y="5603799"/>
                  <a:ext cx="1716239" cy="431593"/>
                </a:xfrm>
                <a:prstGeom prst="rect">
                  <a:avLst/>
                </a:prstGeom>
                <a:blipFill>
                  <a:blip r:embed="rId5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el 3">
            <a:extLst>
              <a:ext uri="{FF2B5EF4-FFF2-40B4-BE49-F238E27FC236}">
                <a16:creationId xmlns:a16="http://schemas.microsoft.com/office/drawing/2014/main" id="{C9A53246-8BE9-4DE2-8620-7B0369CF7527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Reizweiterleitung in einem neuronalen netz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7B4995-4313-465F-A38F-88B656E43BF3}"/>
              </a:ext>
            </a:extLst>
          </p:cNvPr>
          <p:cNvGrpSpPr/>
          <p:nvPr/>
        </p:nvGrpSpPr>
        <p:grpSpPr>
          <a:xfrm>
            <a:off x="1465089" y="1537258"/>
            <a:ext cx="10054309" cy="2826709"/>
            <a:chOff x="1532466" y="1690688"/>
            <a:chExt cx="10054309" cy="2826709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82268C16-1B26-48E3-AFFD-48B595DBA03B}"/>
                </a:ext>
              </a:extLst>
            </p:cNvPr>
            <p:cNvGrpSpPr/>
            <p:nvPr/>
          </p:nvGrpSpPr>
          <p:grpSpPr>
            <a:xfrm>
              <a:off x="1532466" y="1690688"/>
              <a:ext cx="10054309" cy="2826709"/>
              <a:chOff x="1800480" y="1690688"/>
              <a:chExt cx="10054309" cy="2826709"/>
            </a:xfrm>
          </p:grpSpPr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42A0A2C2-ED48-40DD-A07D-495ABB05F685}"/>
                  </a:ext>
                </a:extLst>
              </p:cNvPr>
              <p:cNvGrpSpPr/>
              <p:nvPr/>
            </p:nvGrpSpPr>
            <p:grpSpPr>
              <a:xfrm>
                <a:off x="1800480" y="1690688"/>
                <a:ext cx="9971125" cy="2826709"/>
                <a:chOff x="1795717" y="1690688"/>
                <a:chExt cx="9971125" cy="2826709"/>
              </a:xfrm>
            </p:grpSpPr>
            <p:sp>
              <p:nvSpPr>
                <p:cNvPr id="107" name="Flussdiagramm: Verbinder 106">
                  <a:extLst>
                    <a:ext uri="{FF2B5EF4-FFF2-40B4-BE49-F238E27FC236}">
                      <a16:creationId xmlns:a16="http://schemas.microsoft.com/office/drawing/2014/main" id="{1D9DB306-4893-4CF9-ACD8-24C7E8A49E80}"/>
                    </a:ext>
                  </a:extLst>
                </p:cNvPr>
                <p:cNvSpPr/>
                <p:nvPr/>
              </p:nvSpPr>
              <p:spPr>
                <a:xfrm>
                  <a:off x="1795717" y="215620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3" name="Flussdiagramm: Verbinder 132">
                  <a:extLst>
                    <a:ext uri="{FF2B5EF4-FFF2-40B4-BE49-F238E27FC236}">
                      <a16:creationId xmlns:a16="http://schemas.microsoft.com/office/drawing/2014/main" id="{1B820642-9214-4C60-A83E-81A9C9EDAD6D}"/>
                    </a:ext>
                  </a:extLst>
                </p:cNvPr>
                <p:cNvSpPr/>
                <p:nvPr/>
              </p:nvSpPr>
              <p:spPr>
                <a:xfrm>
                  <a:off x="1795717" y="3174246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4" name="Flussdiagramm: Verbinder 133">
                  <a:extLst>
                    <a:ext uri="{FF2B5EF4-FFF2-40B4-BE49-F238E27FC236}">
                      <a16:creationId xmlns:a16="http://schemas.microsoft.com/office/drawing/2014/main" id="{340F6288-939D-4244-80F0-80A4AC60A7A7}"/>
                    </a:ext>
                  </a:extLst>
                </p:cNvPr>
                <p:cNvSpPr/>
                <p:nvPr/>
              </p:nvSpPr>
              <p:spPr>
                <a:xfrm>
                  <a:off x="6303277" y="1690688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5" name="Flussdiagramm: Verbinder 134">
                  <a:extLst>
                    <a:ext uri="{FF2B5EF4-FFF2-40B4-BE49-F238E27FC236}">
                      <a16:creationId xmlns:a16="http://schemas.microsoft.com/office/drawing/2014/main" id="{6800B706-6960-4F1B-9BD3-CFE52A880768}"/>
                    </a:ext>
                  </a:extLst>
                </p:cNvPr>
                <p:cNvSpPr/>
                <p:nvPr/>
              </p:nvSpPr>
              <p:spPr>
                <a:xfrm>
                  <a:off x="6303277" y="270873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6" name="Flussdiagramm: Verbinder 135">
                  <a:extLst>
                    <a:ext uri="{FF2B5EF4-FFF2-40B4-BE49-F238E27FC236}">
                      <a16:creationId xmlns:a16="http://schemas.microsoft.com/office/drawing/2014/main" id="{40EAA1FB-78C0-4ECA-B138-1313115C3004}"/>
                    </a:ext>
                  </a:extLst>
                </p:cNvPr>
                <p:cNvSpPr/>
                <p:nvPr/>
              </p:nvSpPr>
              <p:spPr>
                <a:xfrm>
                  <a:off x="6303277" y="372678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7" name="Flussdiagramm: Verbinder 136">
                  <a:extLst>
                    <a:ext uri="{FF2B5EF4-FFF2-40B4-BE49-F238E27FC236}">
                      <a16:creationId xmlns:a16="http://schemas.microsoft.com/office/drawing/2014/main" id="{E2CF986C-A008-4DA8-A234-7FAFAC5E7706}"/>
                    </a:ext>
                  </a:extLst>
                </p:cNvPr>
                <p:cNvSpPr/>
                <p:nvPr/>
              </p:nvSpPr>
              <p:spPr>
                <a:xfrm>
                  <a:off x="10931673" y="2152474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38" name="Flussdiagramm: Verbinder 137">
                  <a:extLst>
                    <a:ext uri="{FF2B5EF4-FFF2-40B4-BE49-F238E27FC236}">
                      <a16:creationId xmlns:a16="http://schemas.microsoft.com/office/drawing/2014/main" id="{DDA65BF5-EA24-4214-AB24-F0C06FD9A5AD}"/>
                    </a:ext>
                  </a:extLst>
                </p:cNvPr>
                <p:cNvSpPr/>
                <p:nvPr/>
              </p:nvSpPr>
              <p:spPr>
                <a:xfrm>
                  <a:off x="10955488" y="3170520"/>
                  <a:ext cx="811354" cy="790617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39" name="Gerader Verbinder 138">
                  <a:extLst>
                    <a:ext uri="{FF2B5EF4-FFF2-40B4-BE49-F238E27FC236}">
                      <a16:creationId xmlns:a16="http://schemas.microsoft.com/office/drawing/2014/main" id="{D93D9EE9-692D-4F0A-981B-E3CD95A8D52B}"/>
                    </a:ext>
                  </a:extLst>
                </p:cNvPr>
                <p:cNvCxnSpPr>
                  <a:cxnSpLocks/>
                  <a:stCxn id="107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r Verbinder 139">
                  <a:extLst>
                    <a:ext uri="{FF2B5EF4-FFF2-40B4-BE49-F238E27FC236}">
                      <a16:creationId xmlns:a16="http://schemas.microsoft.com/office/drawing/2014/main" id="{126DA34C-4FB3-4C66-9BF3-DC71D21920B4}"/>
                    </a:ext>
                  </a:extLst>
                </p:cNvPr>
                <p:cNvCxnSpPr>
                  <a:cxnSpLocks/>
                  <a:stCxn id="107" idx="6"/>
                  <a:endCxn id="135" idx="2"/>
                </p:cNvCxnSpPr>
                <p:nvPr/>
              </p:nvCxnSpPr>
              <p:spPr>
                <a:xfrm>
                  <a:off x="2607071" y="2551509"/>
                  <a:ext cx="3696206" cy="552534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r Verbinder 140">
                  <a:extLst>
                    <a:ext uri="{FF2B5EF4-FFF2-40B4-BE49-F238E27FC236}">
                      <a16:creationId xmlns:a16="http://schemas.microsoft.com/office/drawing/2014/main" id="{80C7D7CF-8A2A-43B8-8B46-50D0CC7ADDCE}"/>
                    </a:ext>
                  </a:extLst>
                </p:cNvPr>
                <p:cNvCxnSpPr>
                  <a:cxnSpLocks/>
                  <a:stCxn id="107" idx="6"/>
                  <a:endCxn id="136" idx="2"/>
                </p:cNvCxnSpPr>
                <p:nvPr/>
              </p:nvCxnSpPr>
              <p:spPr>
                <a:xfrm>
                  <a:off x="2607071" y="2551509"/>
                  <a:ext cx="3696206" cy="157058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r Verbinder 141">
                  <a:extLst>
                    <a:ext uri="{FF2B5EF4-FFF2-40B4-BE49-F238E27FC236}">
                      <a16:creationId xmlns:a16="http://schemas.microsoft.com/office/drawing/2014/main" id="{0583723C-B33F-4ABF-86B1-C727815996E2}"/>
                    </a:ext>
                  </a:extLst>
                </p:cNvPr>
                <p:cNvCxnSpPr>
                  <a:cxnSpLocks/>
                  <a:stCxn id="133" idx="6"/>
                  <a:endCxn id="134" idx="2"/>
                </p:cNvCxnSpPr>
                <p:nvPr/>
              </p:nvCxnSpPr>
              <p:spPr>
                <a:xfrm flipV="1">
                  <a:off x="2607071" y="2085997"/>
                  <a:ext cx="3696206" cy="1483558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>
                  <a:extLst>
                    <a:ext uri="{FF2B5EF4-FFF2-40B4-BE49-F238E27FC236}">
                      <a16:creationId xmlns:a16="http://schemas.microsoft.com/office/drawing/2014/main" id="{117ACFEA-9E0D-45B0-AD97-DCCC82E34935}"/>
                    </a:ext>
                  </a:extLst>
                </p:cNvPr>
                <p:cNvCxnSpPr>
                  <a:cxnSpLocks/>
                  <a:stCxn id="133" idx="6"/>
                  <a:endCxn id="135" idx="2"/>
                </p:cNvCxnSpPr>
                <p:nvPr/>
              </p:nvCxnSpPr>
              <p:spPr>
                <a:xfrm flipV="1">
                  <a:off x="2607071" y="3104043"/>
                  <a:ext cx="3696206" cy="46551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>
                  <a:extLst>
                    <a:ext uri="{FF2B5EF4-FFF2-40B4-BE49-F238E27FC236}">
                      <a16:creationId xmlns:a16="http://schemas.microsoft.com/office/drawing/2014/main" id="{7A338C94-80C2-439D-8CC1-1D119C9A53F4}"/>
                    </a:ext>
                  </a:extLst>
                </p:cNvPr>
                <p:cNvCxnSpPr>
                  <a:cxnSpLocks/>
                  <a:stCxn id="137" idx="2"/>
                  <a:endCxn id="134" idx="6"/>
                </p:cNvCxnSpPr>
                <p:nvPr/>
              </p:nvCxnSpPr>
              <p:spPr>
                <a:xfrm flipH="1" flipV="1">
                  <a:off x="7114631" y="2085997"/>
                  <a:ext cx="3817042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>
                  <a:extLst>
                    <a:ext uri="{FF2B5EF4-FFF2-40B4-BE49-F238E27FC236}">
                      <a16:creationId xmlns:a16="http://schemas.microsoft.com/office/drawing/2014/main" id="{4250B5C7-1095-415F-BFE0-4460DAC17F25}"/>
                    </a:ext>
                  </a:extLst>
                </p:cNvPr>
                <p:cNvCxnSpPr>
                  <a:cxnSpLocks/>
                  <a:stCxn id="137" idx="2"/>
                  <a:endCxn id="135" idx="6"/>
                </p:cNvCxnSpPr>
                <p:nvPr/>
              </p:nvCxnSpPr>
              <p:spPr>
                <a:xfrm flipH="1">
                  <a:off x="7114631" y="2547783"/>
                  <a:ext cx="3817042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E59C3803-57A5-412F-95C6-FA5F86321001}"/>
                    </a:ext>
                  </a:extLst>
                </p:cNvPr>
                <p:cNvCxnSpPr>
                  <a:cxnSpLocks/>
                  <a:stCxn id="137" idx="2"/>
                  <a:endCxn id="136" idx="6"/>
                </p:cNvCxnSpPr>
                <p:nvPr/>
              </p:nvCxnSpPr>
              <p:spPr>
                <a:xfrm flipH="1">
                  <a:off x="7114631" y="2547783"/>
                  <a:ext cx="3817042" cy="157430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r Verbinder 146">
                  <a:extLst>
                    <a:ext uri="{FF2B5EF4-FFF2-40B4-BE49-F238E27FC236}">
                      <a16:creationId xmlns:a16="http://schemas.microsoft.com/office/drawing/2014/main" id="{287B8192-EC22-46C4-A1A1-48CAB4CE433B}"/>
                    </a:ext>
                  </a:extLst>
                </p:cNvPr>
                <p:cNvCxnSpPr>
                  <a:cxnSpLocks/>
                  <a:stCxn id="134" idx="6"/>
                  <a:endCxn id="138" idx="2"/>
                </p:cNvCxnSpPr>
                <p:nvPr/>
              </p:nvCxnSpPr>
              <p:spPr>
                <a:xfrm>
                  <a:off x="7114631" y="2085997"/>
                  <a:ext cx="3840857" cy="1479832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r Verbinder 147">
                  <a:extLst>
                    <a:ext uri="{FF2B5EF4-FFF2-40B4-BE49-F238E27FC236}">
                      <a16:creationId xmlns:a16="http://schemas.microsoft.com/office/drawing/2014/main" id="{7DF96A1C-784E-47FD-B3E8-68EF20927569}"/>
                    </a:ext>
                  </a:extLst>
                </p:cNvPr>
                <p:cNvCxnSpPr>
                  <a:cxnSpLocks/>
                  <a:stCxn id="138" idx="2"/>
                  <a:endCxn id="135" idx="6"/>
                </p:cNvCxnSpPr>
                <p:nvPr/>
              </p:nvCxnSpPr>
              <p:spPr>
                <a:xfrm flipH="1" flipV="1">
                  <a:off x="7114631" y="3104043"/>
                  <a:ext cx="3840857" cy="461786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A18435A7-E7A7-4312-B05C-84A2C0E57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1690688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059BCB19-F9E0-4D78-AE82-AF53078A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27087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94CF09D-A8D6-4C43-A520-9645F3F79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25" y="37267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73E49F7-52AE-40A7-8CA1-94E83F9B5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2113" y="2175334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90DC2423-24AF-44C5-92D7-3DDD56500D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0" y="3193380"/>
                <a:ext cx="0" cy="79061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DA81E92F-73EB-4F9C-9D77-1DAE76AB6CE4}"/>
                  </a:ext>
                </a:extLst>
              </p:cNvPr>
              <p:cNvSpPr txBox="1"/>
              <p:nvPr/>
            </p:nvSpPr>
            <p:spPr>
              <a:xfrm>
                <a:off x="6257959" y="1907488"/>
                <a:ext cx="11423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3C48DA3-3032-4C26-B2F4-755472B62849}"/>
                  </a:ext>
                </a:extLst>
              </p:cNvPr>
              <p:cNvSpPr txBox="1"/>
              <p:nvPr/>
            </p:nvSpPr>
            <p:spPr>
              <a:xfrm>
                <a:off x="6277442" y="2931019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F62CF7A2-CB55-491D-95E5-74E68F3BFF52}"/>
                  </a:ext>
                </a:extLst>
              </p:cNvPr>
              <p:cNvSpPr txBox="1"/>
              <p:nvPr/>
            </p:nvSpPr>
            <p:spPr>
              <a:xfrm>
                <a:off x="6267912" y="3934939"/>
                <a:ext cx="1934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(2)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FD2B1368-2380-498B-8607-AD54431F0474}"/>
                  </a:ext>
                </a:extLst>
              </p:cNvPr>
              <p:cNvSpPr txBox="1"/>
              <p:nvPr/>
            </p:nvSpPr>
            <p:spPr>
              <a:xfrm>
                <a:off x="10914523" y="23863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3DEE9B75-CF77-43AE-8071-9ABC5A76FDF0}"/>
                  </a:ext>
                </a:extLst>
              </p:cNvPr>
              <p:cNvSpPr txBox="1"/>
              <p:nvPr/>
            </p:nvSpPr>
            <p:spPr>
              <a:xfrm>
                <a:off x="10900226" y="3415017"/>
                <a:ext cx="9402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z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r>
                  <a:rPr lang="de-DE" sz="1600" dirty="0">
                    <a:solidFill>
                      <a:srgbClr val="7030A0"/>
                    </a:solidFill>
                  </a:rPr>
                  <a:t> a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de-DE" sz="1600" baseline="30000" dirty="0">
                    <a:solidFill>
                      <a:srgbClr val="7030A0"/>
                    </a:solidFill>
                  </a:rPr>
                  <a:t>(3)</a:t>
                </a:r>
                <a:endParaRPr lang="de-DE" sz="1600" baseline="-25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38E24745-B484-42FA-880F-3418A46D615D}"/>
                  </a:ext>
                </a:extLst>
              </p:cNvPr>
              <p:cNvCxnSpPr>
                <a:cxnSpLocks/>
                <a:stCxn id="133" idx="6"/>
                <a:endCxn id="99" idx="1"/>
              </p:cNvCxnSpPr>
              <p:nvPr/>
            </p:nvCxnSpPr>
            <p:spPr>
              <a:xfrm>
                <a:off x="2611834" y="3569555"/>
                <a:ext cx="3656078" cy="534661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C1A2CC41-8D75-40EC-A2C2-61E4E8C344D4}"/>
                  </a:ext>
                </a:extLst>
              </p:cNvPr>
              <p:cNvCxnSpPr>
                <a:cxnSpLocks/>
                <a:endCxn id="138" idx="2"/>
              </p:cNvCxnSpPr>
              <p:nvPr/>
            </p:nvCxnSpPr>
            <p:spPr>
              <a:xfrm flipV="1">
                <a:off x="7130611" y="3565829"/>
                <a:ext cx="3829640" cy="556260"/>
              </a:xfrm>
              <a:prstGeom prst="line">
                <a:avLst/>
              </a:prstGeom>
              <a:ln w="28575">
                <a:solidFill>
                  <a:srgbClr val="FF01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E2E7B58F-B0D7-439A-A1ED-3415259DB6F6}"/>
                </a:ext>
              </a:extLst>
            </p:cNvPr>
            <p:cNvSpPr txBox="1"/>
            <p:nvPr/>
          </p:nvSpPr>
          <p:spPr>
            <a:xfrm>
              <a:off x="1775528" y="2386317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F6F0EF3-960F-4196-9413-D407DC07D7AE}"/>
                </a:ext>
              </a:extLst>
            </p:cNvPr>
            <p:cNvSpPr txBox="1"/>
            <p:nvPr/>
          </p:nvSpPr>
          <p:spPr>
            <a:xfrm>
              <a:off x="1746105" y="3388226"/>
              <a:ext cx="372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7030A0"/>
                  </a:solidFill>
                </a:rPr>
                <a:t>x</a:t>
              </a:r>
              <a:r>
                <a:rPr lang="de-DE" sz="1600" baseline="-25000" dirty="0">
                  <a:solidFill>
                    <a:srgbClr val="7030A0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/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1FB4825C-CE91-4DF4-94FF-9024C44DB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359">
                  <a:off x="2864063" y="2206291"/>
                  <a:ext cx="647700" cy="284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/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feld 63">
                  <a:extLst>
                    <a:ext uri="{FF2B5EF4-FFF2-40B4-BE49-F238E27FC236}">
                      <a16:creationId xmlns:a16="http://schemas.microsoft.com/office/drawing/2014/main" id="{6001C97C-C973-4161-A42C-8AFD7D301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37625">
                  <a:off x="2874462" y="2438634"/>
                  <a:ext cx="647700" cy="2846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/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sz="1200" i="1" baseline="-2500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3EA4A241-5515-4F2D-842D-EAEF32AAC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34911">
                  <a:off x="2864062" y="2652730"/>
                  <a:ext cx="647700" cy="284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/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FFBA9A46-2660-4670-970D-0558A7CF2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05657">
                  <a:off x="2774747" y="2998699"/>
                  <a:ext cx="647700" cy="284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/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A8F92C02-68B3-4DC7-8279-711C64FCE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244584">
                  <a:off x="2864063" y="3219189"/>
                  <a:ext cx="647700" cy="284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/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9BEE1942-AF6C-4F0A-B8CE-9995E2D51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73313">
                  <a:off x="2865161" y="3444474"/>
                  <a:ext cx="647700" cy="284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/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65C540D6-2E30-409A-8EC8-88047CDB5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268254">
                  <a:off x="7279404" y="3550992"/>
                  <a:ext cx="647700" cy="284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/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6E3EC82-0866-4862-AB3F-413D9B988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861327">
                  <a:off x="7380430" y="3750121"/>
                  <a:ext cx="647700" cy="2846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/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B3BCE50-3E81-49B2-82D4-F5A04570D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1081">
                  <a:off x="7249871" y="2745308"/>
                  <a:ext cx="647700" cy="2846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/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7DD39843-57B2-405E-B505-744C959CB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30678">
                  <a:off x="7300170" y="2949552"/>
                  <a:ext cx="647700" cy="2846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/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feld 83">
                  <a:extLst>
                    <a:ext uri="{FF2B5EF4-FFF2-40B4-BE49-F238E27FC236}">
                      <a16:creationId xmlns:a16="http://schemas.microsoft.com/office/drawing/2014/main" id="{C7D92EC0-7E29-4BB0-BBAB-DDAB616BC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06972">
                  <a:off x="7259758" y="1921081"/>
                  <a:ext cx="647700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/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de-DE" sz="1200" b="0" i="1" baseline="-25000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FF01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FF016E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99B114CD-A05C-4AA9-9C8C-158A0CA38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392">
                  <a:off x="7310057" y="2125325"/>
                  <a:ext cx="647700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98FED2E8-EB07-425A-98B2-F3F9ECD6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7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99FBAA8-363E-4B27-A96A-8C42A70CC393}"/>
              </a:ext>
            </a:extLst>
          </p:cNvPr>
          <p:cNvSpPr txBox="1"/>
          <p:nvPr/>
        </p:nvSpPr>
        <p:spPr>
          <a:xfrm>
            <a:off x="3132221" y="2892149"/>
            <a:ext cx="59202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neuronales Netz als Funktion </a:t>
            </a:r>
            <a:r>
              <a:rPr lang="de-DE" dirty="0" err="1"/>
              <a:t>betrachtbar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sehr viele verschachtelte Funktionen, Parametern </a:t>
            </a:r>
          </a:p>
          <a:p>
            <a:pPr marL="285750" indent="-285750">
              <a:buFontTx/>
              <a:buChar char="-"/>
            </a:pPr>
            <a:r>
              <a:rPr lang="de-DE" dirty="0"/>
              <a:t>somit viele Möglichkeiten, um Graph anzupassen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gut geeignet für Datenmodellierung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Herausforderung: Parameter für Modellierung anpassen</a:t>
            </a:r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mit Modellierung: Aussagen über unbekannte Daten </a:t>
            </a:r>
          </a:p>
          <a:p>
            <a:r>
              <a:rPr lang="de-DE" dirty="0">
                <a:sym typeface="Wingdings" panose="05000000000000000000" pitchFamily="2" charset="2"/>
              </a:rPr>
              <a:t>    machen</a:t>
            </a:r>
            <a:endParaRPr lang="de-DE" dirty="0"/>
          </a:p>
        </p:txBody>
      </p:sp>
      <p:sp>
        <p:nvSpPr>
          <p:cNvPr id="55" name="Titel 3">
            <a:extLst>
              <a:ext uri="{FF2B5EF4-FFF2-40B4-BE49-F238E27FC236}">
                <a16:creationId xmlns:a16="http://schemas.microsoft.com/office/drawing/2014/main" id="{D309DDA6-6068-4FAA-81D2-17FD9D8ED86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B73A-4E99-4ED7-82FB-8195BB29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01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el 3">
            <a:extLst>
              <a:ext uri="{FF2B5EF4-FFF2-40B4-BE49-F238E27FC236}">
                <a16:creationId xmlns:a16="http://schemas.microsoft.com/office/drawing/2014/main" id="{00C65F16-DD07-496A-8F07-A18331ADF3EE}"/>
              </a:ext>
            </a:extLst>
          </p:cNvPr>
          <p:cNvSpPr txBox="1">
            <a:spLocks/>
          </p:cNvSpPr>
          <p:nvPr/>
        </p:nvSpPr>
        <p:spPr bwMode="black">
          <a:xfrm>
            <a:off x="918410" y="401056"/>
            <a:ext cx="10515600" cy="77628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Anwendung von neuronale Netzen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397EE3A-5542-4FBC-87B5-057419D8D7E4}"/>
              </a:ext>
            </a:extLst>
          </p:cNvPr>
          <p:cNvGrpSpPr/>
          <p:nvPr/>
        </p:nvGrpSpPr>
        <p:grpSpPr>
          <a:xfrm>
            <a:off x="1278955" y="1365378"/>
            <a:ext cx="9904671" cy="2933702"/>
            <a:chOff x="1374205" y="1258103"/>
            <a:chExt cx="9904671" cy="2933702"/>
          </a:xfrm>
        </p:grpSpPr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6B697DD-354E-452A-A7CF-273226D107A7}"/>
                </a:ext>
              </a:extLst>
            </p:cNvPr>
            <p:cNvGrpSpPr/>
            <p:nvPr/>
          </p:nvGrpSpPr>
          <p:grpSpPr>
            <a:xfrm>
              <a:off x="1379702" y="1258103"/>
              <a:ext cx="9899174" cy="2170898"/>
              <a:chOff x="1532466" y="1690688"/>
              <a:chExt cx="10100037" cy="2826709"/>
            </a:xfrm>
          </p:grpSpPr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B8D697C8-ED23-4BA5-B635-773BEE6CAF00}"/>
                  </a:ext>
                </a:extLst>
              </p:cNvPr>
              <p:cNvGrpSpPr/>
              <p:nvPr/>
            </p:nvGrpSpPr>
            <p:grpSpPr>
              <a:xfrm>
                <a:off x="1532466" y="1690688"/>
                <a:ext cx="10100037" cy="2826709"/>
                <a:chOff x="1800480" y="1690688"/>
                <a:chExt cx="10100037" cy="2826709"/>
              </a:xfrm>
            </p:grpSpPr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2BDA1807-8E1E-45EA-91F7-5B11DEC91A0E}"/>
                    </a:ext>
                  </a:extLst>
                </p:cNvPr>
                <p:cNvGrpSpPr/>
                <p:nvPr/>
              </p:nvGrpSpPr>
              <p:grpSpPr>
                <a:xfrm>
                  <a:off x="1800480" y="1690688"/>
                  <a:ext cx="9971125" cy="2826709"/>
                  <a:chOff x="1795717" y="1690688"/>
                  <a:chExt cx="9971125" cy="2826709"/>
                </a:xfrm>
              </p:grpSpPr>
              <p:sp>
                <p:nvSpPr>
                  <p:cNvPr id="128" name="Flussdiagramm: Verbinder 127">
                    <a:extLst>
                      <a:ext uri="{FF2B5EF4-FFF2-40B4-BE49-F238E27FC236}">
                        <a16:creationId xmlns:a16="http://schemas.microsoft.com/office/drawing/2014/main" id="{37DED3F3-5519-4110-B882-9F061141A098}"/>
                      </a:ext>
                    </a:extLst>
                  </p:cNvPr>
                  <p:cNvSpPr/>
                  <p:nvPr/>
                </p:nvSpPr>
                <p:spPr>
                  <a:xfrm>
                    <a:off x="1795717" y="215620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29" name="Flussdiagramm: Verbinder 128">
                    <a:extLst>
                      <a:ext uri="{FF2B5EF4-FFF2-40B4-BE49-F238E27FC236}">
                        <a16:creationId xmlns:a16="http://schemas.microsoft.com/office/drawing/2014/main" id="{3AFD0971-26E2-423E-A327-85BC2E11FCC7}"/>
                      </a:ext>
                    </a:extLst>
                  </p:cNvPr>
                  <p:cNvSpPr/>
                  <p:nvPr/>
                </p:nvSpPr>
                <p:spPr>
                  <a:xfrm>
                    <a:off x="1795717" y="3174246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baseline="-25000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0" name="Flussdiagramm: Verbinder 129">
                    <a:extLst>
                      <a:ext uri="{FF2B5EF4-FFF2-40B4-BE49-F238E27FC236}">
                        <a16:creationId xmlns:a16="http://schemas.microsoft.com/office/drawing/2014/main" id="{5D746A89-DDCF-45B3-8CDA-87AC04A6482D}"/>
                      </a:ext>
                    </a:extLst>
                  </p:cNvPr>
                  <p:cNvSpPr/>
                  <p:nvPr/>
                </p:nvSpPr>
                <p:spPr>
                  <a:xfrm>
                    <a:off x="6303277" y="1690688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1" name="Flussdiagramm: Verbinder 130">
                    <a:extLst>
                      <a:ext uri="{FF2B5EF4-FFF2-40B4-BE49-F238E27FC236}">
                        <a16:creationId xmlns:a16="http://schemas.microsoft.com/office/drawing/2014/main" id="{9234B27E-1504-4162-8E98-1170BBA1F8CE}"/>
                      </a:ext>
                    </a:extLst>
                  </p:cNvPr>
                  <p:cNvSpPr/>
                  <p:nvPr/>
                </p:nvSpPr>
                <p:spPr>
                  <a:xfrm>
                    <a:off x="6303277" y="270873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2" name="Flussdiagramm: Verbinder 131">
                    <a:extLst>
                      <a:ext uri="{FF2B5EF4-FFF2-40B4-BE49-F238E27FC236}">
                        <a16:creationId xmlns:a16="http://schemas.microsoft.com/office/drawing/2014/main" id="{3EB48890-8A00-4943-A555-34AB1FBD3C25}"/>
                      </a:ext>
                    </a:extLst>
                  </p:cNvPr>
                  <p:cNvSpPr/>
                  <p:nvPr/>
                </p:nvSpPr>
                <p:spPr>
                  <a:xfrm>
                    <a:off x="6303277" y="372678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3" name="Flussdiagramm: Verbinder 132">
                    <a:extLst>
                      <a:ext uri="{FF2B5EF4-FFF2-40B4-BE49-F238E27FC236}">
                        <a16:creationId xmlns:a16="http://schemas.microsoft.com/office/drawing/2014/main" id="{BB689BF8-FD82-46FB-B03F-850184B0183B}"/>
                      </a:ext>
                    </a:extLst>
                  </p:cNvPr>
                  <p:cNvSpPr/>
                  <p:nvPr/>
                </p:nvSpPr>
                <p:spPr>
                  <a:xfrm>
                    <a:off x="10931673" y="2152474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34" name="Flussdiagramm: Verbinder 133">
                    <a:extLst>
                      <a:ext uri="{FF2B5EF4-FFF2-40B4-BE49-F238E27FC236}">
                        <a16:creationId xmlns:a16="http://schemas.microsoft.com/office/drawing/2014/main" id="{1F4122F3-55BA-45D2-9310-B8A4237B9E4C}"/>
                      </a:ext>
                    </a:extLst>
                  </p:cNvPr>
                  <p:cNvSpPr/>
                  <p:nvPr/>
                </p:nvSpPr>
                <p:spPr>
                  <a:xfrm>
                    <a:off x="10955488" y="3170520"/>
                    <a:ext cx="811354" cy="790617"/>
                  </a:xfrm>
                  <a:prstGeom prst="flowChartConnector">
                    <a:avLst/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rgbClr val="7030A0"/>
                      </a:solidFill>
                    </a:endParaRPr>
                  </a:p>
                </p:txBody>
              </p:sp>
              <p:cxnSp>
                <p:nvCxnSpPr>
                  <p:cNvPr id="135" name="Gerader Verbinder 134">
                    <a:extLst>
                      <a:ext uri="{FF2B5EF4-FFF2-40B4-BE49-F238E27FC236}">
                        <a16:creationId xmlns:a16="http://schemas.microsoft.com/office/drawing/2014/main" id="{4045DF15-00F3-4B43-A5A7-27876303CEF2}"/>
                      </a:ext>
                    </a:extLst>
                  </p:cNvPr>
                  <p:cNvCxnSpPr>
                    <a:cxnSpLocks/>
                    <a:stCxn id="128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r Verbinder 135">
                    <a:extLst>
                      <a:ext uri="{FF2B5EF4-FFF2-40B4-BE49-F238E27FC236}">
                        <a16:creationId xmlns:a16="http://schemas.microsoft.com/office/drawing/2014/main" id="{8F5DF45B-1CED-4E8B-B1AF-5830AE2CDB6C}"/>
                      </a:ext>
                    </a:extLst>
                  </p:cNvPr>
                  <p:cNvCxnSpPr>
                    <a:cxnSpLocks/>
                    <a:stCxn id="128" idx="6"/>
                    <a:endCxn id="131" idx="2"/>
                  </p:cNvCxnSpPr>
                  <p:nvPr/>
                </p:nvCxnSpPr>
                <p:spPr>
                  <a:xfrm>
                    <a:off x="2607071" y="2551509"/>
                    <a:ext cx="3696206" cy="552534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Gerader Verbinder 136">
                    <a:extLst>
                      <a:ext uri="{FF2B5EF4-FFF2-40B4-BE49-F238E27FC236}">
                        <a16:creationId xmlns:a16="http://schemas.microsoft.com/office/drawing/2014/main" id="{3209B5D4-7312-4B8B-BF57-0858227E64B4}"/>
                      </a:ext>
                    </a:extLst>
                  </p:cNvPr>
                  <p:cNvCxnSpPr>
                    <a:cxnSpLocks/>
                    <a:stCxn id="128" idx="6"/>
                    <a:endCxn id="132" idx="2"/>
                  </p:cNvCxnSpPr>
                  <p:nvPr/>
                </p:nvCxnSpPr>
                <p:spPr>
                  <a:xfrm>
                    <a:off x="2607071" y="2551509"/>
                    <a:ext cx="3696206" cy="157058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Gerader Verbinder 137">
                    <a:extLst>
                      <a:ext uri="{FF2B5EF4-FFF2-40B4-BE49-F238E27FC236}">
                        <a16:creationId xmlns:a16="http://schemas.microsoft.com/office/drawing/2014/main" id="{15C8B030-CAC3-42D2-9564-79E05A0E1FB4}"/>
                      </a:ext>
                    </a:extLst>
                  </p:cNvPr>
                  <p:cNvCxnSpPr>
                    <a:cxnSpLocks/>
                    <a:stCxn id="129" idx="6"/>
                    <a:endCxn id="130" idx="2"/>
                  </p:cNvCxnSpPr>
                  <p:nvPr/>
                </p:nvCxnSpPr>
                <p:spPr>
                  <a:xfrm flipV="1">
                    <a:off x="2607071" y="2085997"/>
                    <a:ext cx="3696206" cy="1483558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r Verbinder 138">
                    <a:extLst>
                      <a:ext uri="{FF2B5EF4-FFF2-40B4-BE49-F238E27FC236}">
                        <a16:creationId xmlns:a16="http://schemas.microsoft.com/office/drawing/2014/main" id="{33C7470F-D3D3-4EFC-8CE3-367BB4187810}"/>
                      </a:ext>
                    </a:extLst>
                  </p:cNvPr>
                  <p:cNvCxnSpPr>
                    <a:cxnSpLocks/>
                    <a:stCxn id="129" idx="6"/>
                    <a:endCxn id="131" idx="2"/>
                  </p:cNvCxnSpPr>
                  <p:nvPr/>
                </p:nvCxnSpPr>
                <p:spPr>
                  <a:xfrm flipV="1">
                    <a:off x="2607071" y="3104043"/>
                    <a:ext cx="3696206" cy="46551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r Verbinder 139">
                    <a:extLst>
                      <a:ext uri="{FF2B5EF4-FFF2-40B4-BE49-F238E27FC236}">
                        <a16:creationId xmlns:a16="http://schemas.microsoft.com/office/drawing/2014/main" id="{A9848095-7B00-4CA7-9E29-D5E6ED88D478}"/>
                      </a:ext>
                    </a:extLst>
                  </p:cNvPr>
                  <p:cNvCxnSpPr>
                    <a:cxnSpLocks/>
                    <a:stCxn id="133" idx="2"/>
                    <a:endCxn id="130" idx="6"/>
                  </p:cNvCxnSpPr>
                  <p:nvPr/>
                </p:nvCxnSpPr>
                <p:spPr>
                  <a:xfrm flipH="1" flipV="1">
                    <a:off x="7114631" y="2085997"/>
                    <a:ext cx="3817042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r Verbinder 140">
                    <a:extLst>
                      <a:ext uri="{FF2B5EF4-FFF2-40B4-BE49-F238E27FC236}">
                        <a16:creationId xmlns:a16="http://schemas.microsoft.com/office/drawing/2014/main" id="{1D2B3A2C-757B-4027-9BED-7CA46B2209F1}"/>
                      </a:ext>
                    </a:extLst>
                  </p:cNvPr>
                  <p:cNvCxnSpPr>
                    <a:cxnSpLocks/>
                    <a:stCxn id="133" idx="2"/>
                    <a:endCxn id="131" idx="6"/>
                  </p:cNvCxnSpPr>
                  <p:nvPr/>
                </p:nvCxnSpPr>
                <p:spPr>
                  <a:xfrm flipH="1">
                    <a:off x="7114631" y="2547783"/>
                    <a:ext cx="3817042" cy="556260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r Verbinder 141">
                    <a:extLst>
                      <a:ext uri="{FF2B5EF4-FFF2-40B4-BE49-F238E27FC236}">
                        <a16:creationId xmlns:a16="http://schemas.microsoft.com/office/drawing/2014/main" id="{16AC7757-AD6D-4691-9113-230E94CF06D6}"/>
                      </a:ext>
                    </a:extLst>
                  </p:cNvPr>
                  <p:cNvCxnSpPr>
                    <a:cxnSpLocks/>
                    <a:stCxn id="133" idx="2"/>
                    <a:endCxn id="132" idx="6"/>
                  </p:cNvCxnSpPr>
                  <p:nvPr/>
                </p:nvCxnSpPr>
                <p:spPr>
                  <a:xfrm flipH="1">
                    <a:off x="7114631" y="2547783"/>
                    <a:ext cx="3817042" cy="157430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r Verbinder 142">
                    <a:extLst>
                      <a:ext uri="{FF2B5EF4-FFF2-40B4-BE49-F238E27FC236}">
                        <a16:creationId xmlns:a16="http://schemas.microsoft.com/office/drawing/2014/main" id="{3404FDC3-77C3-40AD-9747-92C58F6A6D64}"/>
                      </a:ext>
                    </a:extLst>
                  </p:cNvPr>
                  <p:cNvCxnSpPr>
                    <a:cxnSpLocks/>
                    <a:stCxn id="130" idx="6"/>
                    <a:endCxn id="134" idx="2"/>
                  </p:cNvCxnSpPr>
                  <p:nvPr/>
                </p:nvCxnSpPr>
                <p:spPr>
                  <a:xfrm>
                    <a:off x="7114631" y="2085997"/>
                    <a:ext cx="3840857" cy="1479832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Gerader Verbinder 143">
                    <a:extLst>
                      <a:ext uri="{FF2B5EF4-FFF2-40B4-BE49-F238E27FC236}">
                        <a16:creationId xmlns:a16="http://schemas.microsoft.com/office/drawing/2014/main" id="{8E2608A2-F555-47B9-979B-CB7EE392E9DD}"/>
                      </a:ext>
                    </a:extLst>
                  </p:cNvPr>
                  <p:cNvCxnSpPr>
                    <a:cxnSpLocks/>
                    <a:stCxn id="134" idx="2"/>
                    <a:endCxn id="131" idx="6"/>
                  </p:cNvCxnSpPr>
                  <p:nvPr/>
                </p:nvCxnSpPr>
                <p:spPr>
                  <a:xfrm flipH="1" flipV="1">
                    <a:off x="7114631" y="3104043"/>
                    <a:ext cx="3840857" cy="461786"/>
                  </a:xfrm>
                  <a:prstGeom prst="line">
                    <a:avLst/>
                  </a:prstGeom>
                  <a:ln w="28575">
                    <a:solidFill>
                      <a:srgbClr val="FF016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6" name="Gerader Verbinder 115">
                  <a:extLst>
                    <a:ext uri="{FF2B5EF4-FFF2-40B4-BE49-F238E27FC236}">
                      <a16:creationId xmlns:a16="http://schemas.microsoft.com/office/drawing/2014/main" id="{F6FBB241-15A8-4F9A-855C-BFBF3C1F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1690688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r Verbinder 116">
                  <a:extLst>
                    <a:ext uri="{FF2B5EF4-FFF2-40B4-BE49-F238E27FC236}">
                      <a16:creationId xmlns:a16="http://schemas.microsoft.com/office/drawing/2014/main" id="{F54AE247-44AD-4516-8750-39E6936A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27087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r Verbinder 117">
                  <a:extLst>
                    <a:ext uri="{FF2B5EF4-FFF2-40B4-BE49-F238E27FC236}">
                      <a16:creationId xmlns:a16="http://schemas.microsoft.com/office/drawing/2014/main" id="{41B0CAA6-0FFC-4862-AC42-839DEC823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325" y="37267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r Verbinder 118">
                  <a:extLst>
                    <a:ext uri="{FF2B5EF4-FFF2-40B4-BE49-F238E27FC236}">
                      <a16:creationId xmlns:a16="http://schemas.microsoft.com/office/drawing/2014/main" id="{2DF8D359-E339-4EF5-86B4-B705FE1A7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42113" y="2175334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19">
                  <a:extLst>
                    <a:ext uri="{FF2B5EF4-FFF2-40B4-BE49-F238E27FC236}">
                      <a16:creationId xmlns:a16="http://schemas.microsoft.com/office/drawing/2014/main" id="{F558B544-433C-4830-ABBB-F5C86CB07A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61160" y="3193380"/>
                  <a:ext cx="0" cy="790617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88215A35-F72A-4489-9513-337FAE8948E2}"/>
                    </a:ext>
                  </a:extLst>
                </p:cNvPr>
                <p:cNvSpPr txBox="1"/>
                <p:nvPr/>
              </p:nvSpPr>
              <p:spPr>
                <a:xfrm>
                  <a:off x="6294257" y="1905787"/>
                  <a:ext cx="11423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242D105E-BC41-458C-8CF2-F58E5D3ABA88}"/>
                    </a:ext>
                  </a:extLst>
                </p:cNvPr>
                <p:cNvSpPr txBox="1"/>
                <p:nvPr/>
              </p:nvSpPr>
              <p:spPr>
                <a:xfrm>
                  <a:off x="6277442" y="2931019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AE96233E-6FA1-4A26-A287-AEEAB9882F1E}"/>
                    </a:ext>
                  </a:extLst>
                </p:cNvPr>
                <p:cNvSpPr txBox="1"/>
                <p:nvPr/>
              </p:nvSpPr>
              <p:spPr>
                <a:xfrm>
                  <a:off x="6267912" y="3934939"/>
                  <a:ext cx="193442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3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(2)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EE8FABE6-3D0F-47E5-ADB1-B9CF2BCEE903}"/>
                    </a:ext>
                  </a:extLst>
                </p:cNvPr>
                <p:cNvSpPr txBox="1"/>
                <p:nvPr/>
              </p:nvSpPr>
              <p:spPr>
                <a:xfrm>
                  <a:off x="10914523" y="2386317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1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5B012BCB-F4B7-470C-A48A-2F5EDA4D6EEE}"/>
                    </a:ext>
                  </a:extLst>
                </p:cNvPr>
                <p:cNvSpPr txBox="1"/>
                <p:nvPr/>
              </p:nvSpPr>
              <p:spPr>
                <a:xfrm>
                  <a:off x="10960251" y="3417453"/>
                  <a:ext cx="9402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600" dirty="0">
                      <a:solidFill>
                        <a:srgbClr val="7030A0"/>
                      </a:solidFill>
                    </a:rPr>
                    <a:t>z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r>
                    <a:rPr lang="de-DE" sz="1600" dirty="0">
                      <a:solidFill>
                        <a:srgbClr val="7030A0"/>
                      </a:solidFill>
                    </a:rPr>
                    <a:t> a</a:t>
                  </a:r>
                  <a:r>
                    <a:rPr lang="de-DE" sz="1600" baseline="-25000" dirty="0">
                      <a:solidFill>
                        <a:srgbClr val="7030A0"/>
                      </a:solidFill>
                    </a:rPr>
                    <a:t>2</a:t>
                  </a:r>
                  <a:r>
                    <a:rPr lang="de-DE" sz="1600" baseline="30000" dirty="0">
                      <a:solidFill>
                        <a:srgbClr val="7030A0"/>
                      </a:solidFill>
                    </a:rPr>
                    <a:t>(3)</a:t>
                  </a:r>
                  <a:endParaRPr lang="de-DE" sz="1600" baseline="-250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26" name="Gerader Verbinder 125">
                  <a:extLst>
                    <a:ext uri="{FF2B5EF4-FFF2-40B4-BE49-F238E27FC236}">
                      <a16:creationId xmlns:a16="http://schemas.microsoft.com/office/drawing/2014/main" id="{6A5A6A4C-764C-432A-8504-6B83EFD1DD8D}"/>
                    </a:ext>
                  </a:extLst>
                </p:cNvPr>
                <p:cNvCxnSpPr>
                  <a:cxnSpLocks/>
                  <a:stCxn id="129" idx="6"/>
                  <a:endCxn id="123" idx="1"/>
                </p:cNvCxnSpPr>
                <p:nvPr/>
              </p:nvCxnSpPr>
              <p:spPr>
                <a:xfrm>
                  <a:off x="2611834" y="3569555"/>
                  <a:ext cx="3656078" cy="534661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>
                  <a:extLst>
                    <a:ext uri="{FF2B5EF4-FFF2-40B4-BE49-F238E27FC236}">
                      <a16:creationId xmlns:a16="http://schemas.microsoft.com/office/drawing/2014/main" id="{C57DCD42-9FC9-4AE3-92FE-29C00ADFCEAC}"/>
                    </a:ext>
                  </a:extLst>
                </p:cNvPr>
                <p:cNvCxnSpPr>
                  <a:cxnSpLocks/>
                  <a:endCxn id="134" idx="2"/>
                </p:cNvCxnSpPr>
                <p:nvPr/>
              </p:nvCxnSpPr>
              <p:spPr>
                <a:xfrm flipV="1">
                  <a:off x="7130611" y="3565829"/>
                  <a:ext cx="3829640" cy="556260"/>
                </a:xfrm>
                <a:prstGeom prst="line">
                  <a:avLst/>
                </a:prstGeom>
                <a:ln w="28575">
                  <a:solidFill>
                    <a:srgbClr val="FF016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AFBFB0E-8B2B-4A5E-A0E9-59BD1C688996}"/>
                  </a:ext>
                </a:extLst>
              </p:cNvPr>
              <p:cNvSpPr txBox="1"/>
              <p:nvPr/>
            </p:nvSpPr>
            <p:spPr>
              <a:xfrm>
                <a:off x="1775528" y="2386317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C59C289C-719D-4298-A6A0-31F26449FB2E}"/>
                  </a:ext>
                </a:extLst>
              </p:cNvPr>
              <p:cNvSpPr txBox="1"/>
              <p:nvPr/>
            </p:nvSpPr>
            <p:spPr>
              <a:xfrm>
                <a:off x="1746105" y="3388226"/>
                <a:ext cx="37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rgbClr val="7030A0"/>
                    </a:solidFill>
                  </a:rPr>
                  <a:t>x</a:t>
                </a:r>
                <a:r>
                  <a:rPr lang="de-DE" sz="1600" baseline="-25000" dirty="0">
                    <a:solidFill>
                      <a:srgbClr val="7030A0"/>
                    </a:solidFill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/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0AAEAEF2-8574-4D68-8872-7D4CB895CC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32359">
                    <a:off x="3170821" y="2072989"/>
                    <a:ext cx="647700" cy="3706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/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Textfeld 89">
                    <a:extLst>
                      <a:ext uri="{FF2B5EF4-FFF2-40B4-BE49-F238E27FC236}">
                        <a16:creationId xmlns:a16="http://schemas.microsoft.com/office/drawing/2014/main" id="{6DCB2CA7-31F0-4E7C-8D51-A259E8679F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37625">
                    <a:off x="3307486" y="2413637"/>
                    <a:ext cx="647700" cy="3706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/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 baseline="-2500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feld 92">
                    <a:extLst>
                      <a:ext uri="{FF2B5EF4-FFF2-40B4-BE49-F238E27FC236}">
                        <a16:creationId xmlns:a16="http://schemas.microsoft.com/office/drawing/2014/main" id="{B2C45867-DF86-4545-BAB0-2DAF71A0C8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34911">
                    <a:off x="3102363" y="2668296"/>
                    <a:ext cx="647700" cy="3706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/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feld 95">
                    <a:extLst>
                      <a:ext uri="{FF2B5EF4-FFF2-40B4-BE49-F238E27FC236}">
                        <a16:creationId xmlns:a16="http://schemas.microsoft.com/office/drawing/2014/main" id="{D3CAE0BD-DEB0-4348-8776-E34CE0DCB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05657">
                    <a:off x="2633991" y="2969267"/>
                    <a:ext cx="647700" cy="3706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/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feld 100">
                    <a:extLst>
                      <a:ext uri="{FF2B5EF4-FFF2-40B4-BE49-F238E27FC236}">
                        <a16:creationId xmlns:a16="http://schemas.microsoft.com/office/drawing/2014/main" id="{582DDFC5-A1A7-4B24-9621-C8427EE338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44584">
                    <a:off x="3089178" y="3102175"/>
                    <a:ext cx="647700" cy="3706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/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feld 107">
                    <a:extLst>
                      <a:ext uri="{FF2B5EF4-FFF2-40B4-BE49-F238E27FC236}">
                        <a16:creationId xmlns:a16="http://schemas.microsoft.com/office/drawing/2014/main" id="{1AA2B36E-8E00-40CD-975D-0BAC96A18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73313">
                    <a:off x="3141361" y="3386660"/>
                    <a:ext cx="647700" cy="3706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/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feld 108">
                    <a:extLst>
                      <a:ext uri="{FF2B5EF4-FFF2-40B4-BE49-F238E27FC236}">
                        <a16:creationId xmlns:a16="http://schemas.microsoft.com/office/drawing/2014/main" id="{14513A7B-FFF5-499D-8E77-A9B0CC88EA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268254">
                    <a:off x="7484695" y="3353599"/>
                    <a:ext cx="647700" cy="37069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/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Textfeld 109">
                    <a:extLst>
                      <a:ext uri="{FF2B5EF4-FFF2-40B4-BE49-F238E27FC236}">
                        <a16:creationId xmlns:a16="http://schemas.microsoft.com/office/drawing/2014/main" id="{ECF4B57C-04E1-4035-8562-276897561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861327">
                    <a:off x="7608112" y="3634102"/>
                    <a:ext cx="647700" cy="3706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/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feld 110">
                    <a:extLst>
                      <a:ext uri="{FF2B5EF4-FFF2-40B4-BE49-F238E27FC236}">
                        <a16:creationId xmlns:a16="http://schemas.microsoft.com/office/drawing/2014/main" id="{0EF117F9-3060-4E4D-B4F9-D73C8F0DAA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121081">
                    <a:off x="7620798" y="2612694"/>
                    <a:ext cx="647700" cy="37069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/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feld 111">
                    <a:extLst>
                      <a:ext uri="{FF2B5EF4-FFF2-40B4-BE49-F238E27FC236}">
                        <a16:creationId xmlns:a16="http://schemas.microsoft.com/office/drawing/2014/main" id="{B236A36F-7F01-4FE9-9C16-2B2BB310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30678">
                    <a:off x="7632968" y="2907737"/>
                    <a:ext cx="647700" cy="3706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/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Textfeld 112">
                    <a:extLst>
                      <a:ext uri="{FF2B5EF4-FFF2-40B4-BE49-F238E27FC236}">
                        <a16:creationId xmlns:a16="http://schemas.microsoft.com/office/drawing/2014/main" id="{DF0FEDBF-55FC-4195-AFC6-05BCF4AF0D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06972">
                    <a:off x="7866294" y="1906085"/>
                    <a:ext cx="647700" cy="37069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/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de-DE" sz="12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e-DE" sz="1200" b="0" i="1" baseline="-25000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sup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b="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de-DE" sz="1200" dirty="0">
                      <a:solidFill>
                        <a:srgbClr val="FF016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feld 113">
                    <a:extLst>
                      <a:ext uri="{FF2B5EF4-FFF2-40B4-BE49-F238E27FC236}">
                        <a16:creationId xmlns:a16="http://schemas.microsoft.com/office/drawing/2014/main" id="{E5EDD4F2-EBB0-4A46-892E-29AA27B80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17930">
                    <a:off x="7806681" y="2249108"/>
                    <a:ext cx="647700" cy="3706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/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Flussdiagramm: Verbinder 144">
                  <a:extLst>
                    <a:ext uri="{FF2B5EF4-FFF2-40B4-BE49-F238E27FC236}">
                      <a16:creationId xmlns:a16="http://schemas.microsoft.com/office/drawing/2014/main" id="{F3B18FD6-D4AB-49E2-B997-BB4799D6D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613" y="3584615"/>
                  <a:ext cx="795218" cy="607190"/>
                </a:xfrm>
                <a:prstGeom prst="flowChartConnector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/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Flussdiagramm: Verbinder 145">
                  <a:extLst>
                    <a:ext uri="{FF2B5EF4-FFF2-40B4-BE49-F238E27FC236}">
                      <a16:creationId xmlns:a16="http://schemas.microsoft.com/office/drawing/2014/main" id="{F278430B-9F04-4BD1-8596-D3FB63D3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4205" y="3584615"/>
                  <a:ext cx="795218" cy="607190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582FAF7-9409-4F15-BF97-B071CF99AB64}"/>
                </a:ext>
              </a:extLst>
            </p:cNvPr>
            <p:cNvCxnSpPr>
              <a:cxnSpLocks/>
              <a:stCxn id="145" idx="6"/>
              <a:endCxn id="124" idx="1"/>
            </p:cNvCxnSpPr>
            <p:nvPr/>
          </p:nvCxnSpPr>
          <p:spPr>
            <a:xfrm flipV="1">
              <a:off x="6603831" y="1922347"/>
              <a:ext cx="3708660" cy="1965863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r Verbinder 147">
              <a:extLst>
                <a:ext uri="{FF2B5EF4-FFF2-40B4-BE49-F238E27FC236}">
                  <a16:creationId xmlns:a16="http://schemas.microsoft.com/office/drawing/2014/main" id="{F157410B-556D-40C7-BEBE-E45DE238C6C2}"/>
                </a:ext>
              </a:extLst>
            </p:cNvPr>
            <p:cNvCxnSpPr>
              <a:cxnSpLocks/>
              <a:stCxn id="145" idx="6"/>
              <a:endCxn id="125" idx="1"/>
            </p:cNvCxnSpPr>
            <p:nvPr/>
          </p:nvCxnSpPr>
          <p:spPr>
            <a:xfrm flipV="1">
              <a:off x="6603831" y="2714254"/>
              <a:ext cx="3753478" cy="1173956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/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86C07B27-990D-400D-9721-B79ABB4DF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7256125" y="3064312"/>
                  <a:ext cx="634819" cy="2846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/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baseline="-25000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200" b="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E2FDD2B3-9374-4B79-8BE7-49FAF8983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64259">
                  <a:off x="7563728" y="3218292"/>
                  <a:ext cx="634819" cy="2846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86A0C66E-F4B7-463A-9CC4-F9BE20DED245}"/>
                </a:ext>
              </a:extLst>
            </p:cNvPr>
            <p:cNvCxnSpPr>
              <a:cxnSpLocks/>
              <a:stCxn id="146" idx="6"/>
              <a:endCxn id="121" idx="1"/>
            </p:cNvCxnSpPr>
            <p:nvPr/>
          </p:nvCxnSpPr>
          <p:spPr>
            <a:xfrm flipV="1">
              <a:off x="2169423" y="1553302"/>
              <a:ext cx="3614687" cy="2334908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r Verbinder 156">
              <a:extLst>
                <a:ext uri="{FF2B5EF4-FFF2-40B4-BE49-F238E27FC236}">
                  <a16:creationId xmlns:a16="http://schemas.microsoft.com/office/drawing/2014/main" id="{808448DC-DC43-42EF-BB47-4213C7960F8D}"/>
                </a:ext>
              </a:extLst>
            </p:cNvPr>
            <p:cNvCxnSpPr>
              <a:cxnSpLocks/>
              <a:stCxn id="146" idx="6"/>
              <a:endCxn id="122" idx="1"/>
            </p:cNvCxnSpPr>
            <p:nvPr/>
          </p:nvCxnSpPr>
          <p:spPr>
            <a:xfrm flipV="1">
              <a:off x="2169423" y="2340675"/>
              <a:ext cx="3598206" cy="1547535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57">
              <a:extLst>
                <a:ext uri="{FF2B5EF4-FFF2-40B4-BE49-F238E27FC236}">
                  <a16:creationId xmlns:a16="http://schemas.microsoft.com/office/drawing/2014/main" id="{F380E952-DF26-4DD6-AB0A-52996938DD32}"/>
                </a:ext>
              </a:extLst>
            </p:cNvPr>
            <p:cNvCxnSpPr>
              <a:cxnSpLocks/>
              <a:stCxn id="146" idx="6"/>
              <a:endCxn id="123" idx="1"/>
            </p:cNvCxnSpPr>
            <p:nvPr/>
          </p:nvCxnSpPr>
          <p:spPr>
            <a:xfrm flipV="1">
              <a:off x="2169423" y="3111680"/>
              <a:ext cx="3588866" cy="776530"/>
            </a:xfrm>
            <a:prstGeom prst="line">
              <a:avLst/>
            </a:prstGeom>
            <a:ln w="28575">
              <a:solidFill>
                <a:srgbClr val="2238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/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1987C625-ED1B-481C-9823-910561B38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2970331" y="2898523"/>
                  <a:ext cx="634819" cy="2846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/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027CAF9B-3242-45FC-A33F-DC634B9CA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39608">
                  <a:off x="3229110" y="3020170"/>
                  <a:ext cx="634819" cy="28469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/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200" i="1" smtClean="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 baseline="-25000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e>
                          <m:sup>
                            <m:r>
                              <a:rPr lang="de-DE" sz="1200" i="1">
                                <a:solidFill>
                                  <a:srgbClr val="2238DC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de-DE" sz="1200" dirty="0">
                    <a:solidFill>
                      <a:srgbClr val="2238DC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52285864-43AA-4A4C-B4A8-6DBD8E3F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26048">
                  <a:off x="3422430" y="3276037"/>
                  <a:ext cx="634819" cy="28469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C214CFD6-5576-4E15-8BEC-175252A8C4E6}"/>
              </a:ext>
            </a:extLst>
          </p:cNvPr>
          <p:cNvGrpSpPr/>
          <p:nvPr/>
        </p:nvGrpSpPr>
        <p:grpSpPr>
          <a:xfrm>
            <a:off x="1046063" y="4427826"/>
            <a:ext cx="10377960" cy="1844036"/>
            <a:chOff x="1366547" y="4484644"/>
            <a:chExt cx="10377960" cy="1844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/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(2)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580FB7AC-75C6-4372-BE65-3A4D8021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363" y="4553650"/>
                  <a:ext cx="1775743" cy="7430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/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500" i="1" baseline="-250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90F5C18D-C776-4EE2-A0B9-D73114A09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074" y="4484644"/>
                  <a:ext cx="6538126" cy="8259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/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FF01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FF01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de-DE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FF016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500" i="1">
                                            <a:solidFill>
                                              <a:srgbClr val="FF016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de-DE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p>
                                  <m:sSupPr>
                                    <m:ctrlP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1500" i="1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e>
                                  <m:sup>
                                    <m:r>
                                      <a:rPr lang="de-DE" sz="1500" i="1" smtClean="0">
                                        <a:solidFill>
                                          <a:srgbClr val="2238D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de-DE" sz="1500" dirty="0"/>
                    <a:t> </a:t>
                  </a:r>
                  <a14:m>
                    <m:oMath xmlns:m="http://schemas.openxmlformats.org/officeDocument/2006/math">
                      <m:r>
                        <a:rPr lang="de-DE" sz="15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i="1" baseline="-250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DE" sz="1500" b="0" i="1" baseline="-250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sz="15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F89D96DD-F6C3-4654-8448-28F249EE7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547" y="5330137"/>
                  <a:ext cx="9660471" cy="9985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/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5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i="1" baseline="-2500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de-DE" sz="1500" b="0" i="1" baseline="-250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DE" sz="15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de-DE" sz="15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de-DE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5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i="1" baseline="-250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500" b="0" i="1" baseline="-2500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5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5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de-DE" sz="1500" dirty="0"/>
                </a:p>
              </p:txBody>
            </p:sp>
          </mc:Choice>
          <mc:Fallback xmlns=""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A4264598-185E-4714-85A8-2CCF021F3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8268" y="5603799"/>
                  <a:ext cx="1716239" cy="431593"/>
                </a:xfrm>
                <a:prstGeom prst="rect">
                  <a:avLst/>
                </a:prstGeom>
                <a:blipFill>
                  <a:blip r:embed="rId24"/>
                  <a:stretch>
                    <a:fillRect l="-2128" b="-197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D048CE21-518B-464B-9BF9-0FDE403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anchor="ctr">
            <a:normAutofit lnSpcReduction="10000"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1403446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1F1FC4-D70A-4644-9AD3-C9CD7C502744}">
  <we:reference id="wa104380862" version="1.5.0.0" store="de-DE" storeType="OMEX"/>
  <we:alternateReferences>
    <we:reference id="WA104380862" version="1.5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1613</Words>
  <Application>Microsoft Office PowerPoint</Application>
  <PresentationFormat>Breitbild</PresentationFormat>
  <Paragraphs>390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Gill Sans MT</vt:lpstr>
      <vt:lpstr>Wingdings</vt:lpstr>
      <vt:lpstr>Paket</vt:lpstr>
      <vt:lpstr>PowerPoint-Präsentation</vt:lpstr>
      <vt:lpstr>Faltende neuronale netze</vt:lpstr>
      <vt:lpstr>PowerPoint-Präsentation</vt:lpstr>
      <vt:lpstr>Übersicht über Maschinelles Lernen</vt:lpstr>
      <vt:lpstr>Übersicht über Maschinelles Lernen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Faltende neuronale netze</dc:title>
  <dc:creator>Holger Jank</dc:creator>
  <cp:lastModifiedBy>Holger Jank</cp:lastModifiedBy>
  <cp:revision>415</cp:revision>
  <dcterms:created xsi:type="dcterms:W3CDTF">2022-03-13T11:23:14Z</dcterms:created>
  <dcterms:modified xsi:type="dcterms:W3CDTF">2022-04-07T14:10:08Z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